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Palanquin" panose="020B0604020202020204" charset="0"/>
      <p:regular r:id="rId20"/>
    </p:embeddedFont>
    <p:embeddedFont>
      <p:font typeface="Palanquin Bold" panose="020B0604020202020204" charset="0"/>
      <p:regular r:id="rId21"/>
    </p:embeddedFont>
    <p:embeddedFont>
      <p:font typeface="Palanquin Dark Regular" panose="020B0604020202020204" charset="0"/>
      <p:regular r:id="rId22"/>
    </p:embeddedFont>
    <p:embeddedFont>
      <p:font typeface="Palanquin Dark Regular Bold" panose="020B0604020202020204" charset="0"/>
      <p:regular r:id="rId23"/>
    </p:embeddedFont>
    <p:embeddedFont>
      <p:font typeface="Palanquin Light" panose="020B0604020202020204" charset="0"/>
      <p:regular r:id="rId24"/>
    </p:embeddedFont>
    <p:embeddedFont>
      <p:font typeface="Palanquin Medium" panose="020B0604020202020204" charset="0"/>
      <p:regular r:id="rId25"/>
    </p:embeddedFont>
    <p:embeddedFont>
      <p:font typeface="Palanquin Medium Bold" panose="020B0604020202020204" charset="0"/>
      <p:regular r:id="rId26"/>
    </p:embeddedFont>
    <p:embeddedFont>
      <p:font typeface="Raleway" pitchFamily="2" charset="0"/>
      <p:regular r:id="rId27"/>
      <p:bold r:id="rId28"/>
      <p:italic r:id="rId29"/>
      <p:boldItalic r:id="rId30"/>
    </p:embeddedFont>
    <p:embeddedFont>
      <p:font typeface="Raleway Bold" charset="0"/>
      <p:regular r:id="rId31"/>
    </p:embeddedFont>
    <p:embeddedFont>
      <p:font typeface="Yeseva One"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28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hyperlink" Target="https://pdx.us18.list-manage.com/subscribe?u=c8e2721a87c24e7eaab66ace6&amp;id=71d26db583" TargetMode="External"/><Relationship Id="rId5" Type="http://schemas.openxmlformats.org/officeDocument/2006/relationships/hyperlink" Target="https://www.pdx.edu/center-womens-leadership/" TargetMode="Externa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hyperlink" Target="https://www.mentalhealthsf.org/wp-content/uploads/2020/01/HelpingFixingServing-by-Rachel-Remen.pdf" TargetMode="External"/><Relationship Id="rId13" Type="http://schemas.openxmlformats.org/officeDocument/2006/relationships/hyperlink" Target="https://www.cacgrants.org/assets/ce/Documents/2019/WhiteDominantCulture.pdf" TargetMode="External"/><Relationship Id="rId3" Type="http://schemas.openxmlformats.org/officeDocument/2006/relationships/image" Target="../media/image4.svg"/><Relationship Id="rId7" Type="http://schemas.openxmlformats.org/officeDocument/2006/relationships/hyperlink" Target="https://www.akpress.org/emergentstrategy.html" TargetMode="External"/><Relationship Id="rId12" Type="http://schemas.openxmlformats.org/officeDocument/2006/relationships/hyperlink" Target="https://sustainingcommunity.wordpress.com/2019/02/01/4-types-of-power/"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pdx.edu/center-womens-leadership/defining-our-work" TargetMode="External"/><Relationship Id="rId11" Type="http://schemas.openxmlformats.org/officeDocument/2006/relationships/hyperlink" Target="https://www.forbes.com/sites/forbescoachescouncil/2022/10/24/a-three-step-process-to-instill-positive-accountability-with-your-team/?sh=6b07401f63b1" TargetMode="External"/><Relationship Id="rId5" Type="http://schemas.openxmlformats.org/officeDocument/2006/relationships/hyperlink" Target="https://ecotrust.org/call-to-action-for-indigenous-communities/" TargetMode="External"/><Relationship Id="rId15" Type="http://schemas.openxmlformats.org/officeDocument/2006/relationships/image" Target="../media/image2.png"/><Relationship Id="rId10" Type="http://schemas.openxmlformats.org/officeDocument/2006/relationships/hyperlink" Target="https://fmcquaker.org/wp-content/uploads/2021/09/Attention-to-Ouch-Oops-Whoa.pdf" TargetMode="External"/><Relationship Id="rId4" Type="http://schemas.openxmlformats.org/officeDocument/2006/relationships/hyperlink" Target="https://appreciativeinquiry.champlain.edu/learn/appreciative-inquiry-introduction/" TargetMode="External"/><Relationship Id="rId9" Type="http://schemas.openxmlformats.org/officeDocument/2006/relationships/hyperlink" Target="https://www.youtube.com/watch?v=ViDtnfQ9FHc" TargetMode="External"/><Relationship Id="rId14" Type="http://schemas.openxmlformats.org/officeDocument/2006/relationships/hyperlink" Target="https://margaretwheatley.com/books-products/books/who-do-we-choose-to-b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4946"/>
        </a:solidFill>
        <a:effectLst/>
      </p:bgPr>
    </p:bg>
    <p:spTree>
      <p:nvGrpSpPr>
        <p:cNvPr id="1" name=""/>
        <p:cNvGrpSpPr/>
        <p:nvPr/>
      </p:nvGrpSpPr>
      <p:grpSpPr>
        <a:xfrm>
          <a:off x="0" y="0"/>
          <a:ext cx="0" cy="0"/>
          <a:chOff x="0" y="0"/>
          <a:chExt cx="0" cy="0"/>
        </a:xfrm>
      </p:grpSpPr>
      <p:sp>
        <p:nvSpPr>
          <p:cNvPr id="2" name="Freeform 2"/>
          <p:cNvSpPr/>
          <p:nvPr/>
        </p:nvSpPr>
        <p:spPr>
          <a:xfrm>
            <a:off x="694840" y="-260802"/>
            <a:ext cx="17028053" cy="15439360"/>
          </a:xfrm>
          <a:custGeom>
            <a:avLst/>
            <a:gdLst/>
            <a:ahLst/>
            <a:cxnLst/>
            <a:rect l="l" t="t" r="r" b="b"/>
            <a:pathLst>
              <a:path w="17028053" h="15439360">
                <a:moveTo>
                  <a:pt x="0" y="0"/>
                </a:moveTo>
                <a:lnTo>
                  <a:pt x="17028052" y="0"/>
                </a:lnTo>
                <a:lnTo>
                  <a:pt x="17028052" y="15439360"/>
                </a:lnTo>
                <a:lnTo>
                  <a:pt x="0" y="15439360"/>
                </a:lnTo>
                <a:lnTo>
                  <a:pt x="0" y="0"/>
                </a:lnTo>
                <a:close/>
              </a:path>
            </a:pathLst>
          </a:custGeom>
          <a:blipFill>
            <a:blip r:embed="rId2"/>
            <a:stretch>
              <a:fillRect l="-4080" t="-50" r="-79310" b="-161777"/>
            </a:stretch>
          </a:blipFill>
        </p:spPr>
      </p:sp>
      <p:sp>
        <p:nvSpPr>
          <p:cNvPr id="3" name="Freeform 3"/>
          <p:cNvSpPr/>
          <p:nvPr/>
        </p:nvSpPr>
        <p:spPr>
          <a:xfrm>
            <a:off x="7737317" y="6802456"/>
            <a:ext cx="2704674" cy="2704674"/>
          </a:xfrm>
          <a:custGeom>
            <a:avLst/>
            <a:gdLst/>
            <a:ahLst/>
            <a:cxnLst/>
            <a:rect l="l" t="t" r="r" b="b"/>
            <a:pathLst>
              <a:path w="2704674" h="2704674">
                <a:moveTo>
                  <a:pt x="0" y="0"/>
                </a:moveTo>
                <a:lnTo>
                  <a:pt x="2704675" y="0"/>
                </a:lnTo>
                <a:lnTo>
                  <a:pt x="2704675" y="2704674"/>
                </a:lnTo>
                <a:lnTo>
                  <a:pt x="0" y="2704674"/>
                </a:lnTo>
                <a:lnTo>
                  <a:pt x="0" y="0"/>
                </a:lnTo>
                <a:close/>
              </a:path>
            </a:pathLst>
          </a:custGeom>
          <a:blipFill>
            <a:blip r:embed="rId3"/>
            <a:stretch>
              <a:fillRect/>
            </a:stretch>
          </a:blipFill>
        </p:spPr>
      </p:sp>
      <p:sp>
        <p:nvSpPr>
          <p:cNvPr id="4" name="TextBox 4"/>
          <p:cNvSpPr txBox="1"/>
          <p:nvPr/>
        </p:nvSpPr>
        <p:spPr>
          <a:xfrm>
            <a:off x="3900539" y="4084489"/>
            <a:ext cx="10616654" cy="2930858"/>
          </a:xfrm>
          <a:prstGeom prst="rect">
            <a:avLst/>
          </a:prstGeom>
        </p:spPr>
        <p:txBody>
          <a:bodyPr lIns="0" tIns="0" rIns="0" bIns="0" rtlCol="0" anchor="t">
            <a:spAutoFit/>
          </a:bodyPr>
          <a:lstStyle/>
          <a:p>
            <a:pPr algn="ctr">
              <a:lnSpc>
                <a:spcPts val="5599"/>
              </a:lnSpc>
            </a:pPr>
            <a:r>
              <a:rPr lang="en-US" sz="3999" dirty="0">
                <a:solidFill>
                  <a:srgbClr val="229974"/>
                </a:solidFill>
                <a:latin typeface="Yeseva One"/>
              </a:rPr>
              <a:t>Forging the Path: </a:t>
            </a:r>
          </a:p>
          <a:p>
            <a:pPr algn="ctr">
              <a:lnSpc>
                <a:spcPts val="5599"/>
              </a:lnSpc>
            </a:pPr>
            <a:r>
              <a:rPr lang="en-US" sz="3999" dirty="0">
                <a:solidFill>
                  <a:srgbClr val="229974"/>
                </a:solidFill>
                <a:latin typeface="Yeseva One"/>
              </a:rPr>
              <a:t>Supporting Women in Elected Leadership</a:t>
            </a:r>
          </a:p>
          <a:p>
            <a:pPr algn="ctr">
              <a:lnSpc>
                <a:spcPts val="5983"/>
              </a:lnSpc>
            </a:pPr>
            <a:endParaRPr lang="en-US" sz="3999" dirty="0">
              <a:solidFill>
                <a:srgbClr val="229974"/>
              </a:solidFill>
              <a:latin typeface="Yeseva One"/>
            </a:endParaRPr>
          </a:p>
          <a:p>
            <a:pPr algn="ctr">
              <a:lnSpc>
                <a:spcPts val="6263"/>
              </a:lnSpc>
            </a:pPr>
            <a:endParaRPr lang="en-US" sz="3999" dirty="0">
              <a:solidFill>
                <a:srgbClr val="229974"/>
              </a:solidFill>
              <a:latin typeface="Yeseva One"/>
            </a:endParaRPr>
          </a:p>
        </p:txBody>
      </p:sp>
      <p:sp>
        <p:nvSpPr>
          <p:cNvPr id="5" name="Freeform 5"/>
          <p:cNvSpPr/>
          <p:nvPr/>
        </p:nvSpPr>
        <p:spPr>
          <a:xfrm>
            <a:off x="-242357" y="4090673"/>
            <a:ext cx="5473333" cy="6736410"/>
          </a:xfrm>
          <a:custGeom>
            <a:avLst/>
            <a:gdLst/>
            <a:ahLst/>
            <a:cxnLst/>
            <a:rect l="l" t="t" r="r" b="b"/>
            <a:pathLst>
              <a:path w="5473333" h="6736410">
                <a:moveTo>
                  <a:pt x="0" y="0"/>
                </a:moveTo>
                <a:lnTo>
                  <a:pt x="5473333" y="0"/>
                </a:lnTo>
                <a:lnTo>
                  <a:pt x="5473333" y="6736410"/>
                </a:lnTo>
                <a:lnTo>
                  <a:pt x="0" y="6736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12814667" y="4090673"/>
            <a:ext cx="5473333" cy="6736410"/>
          </a:xfrm>
          <a:custGeom>
            <a:avLst/>
            <a:gdLst/>
            <a:ahLst/>
            <a:cxnLst/>
            <a:rect l="l" t="t" r="r" b="b"/>
            <a:pathLst>
              <a:path w="5473333" h="6736410">
                <a:moveTo>
                  <a:pt x="5473333" y="0"/>
                </a:moveTo>
                <a:lnTo>
                  <a:pt x="0" y="0"/>
                </a:lnTo>
                <a:lnTo>
                  <a:pt x="0" y="6736410"/>
                </a:lnTo>
                <a:lnTo>
                  <a:pt x="5473333" y="6736410"/>
                </a:lnTo>
                <a:lnTo>
                  <a:pt x="547333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92294" y="491472"/>
            <a:ext cx="5581451" cy="4396690"/>
          </a:xfrm>
          <a:custGeom>
            <a:avLst/>
            <a:gdLst/>
            <a:ahLst/>
            <a:cxnLst/>
            <a:rect l="l" t="t" r="r" b="b"/>
            <a:pathLst>
              <a:path w="5581451" h="4396690">
                <a:moveTo>
                  <a:pt x="0" y="0"/>
                </a:moveTo>
                <a:lnTo>
                  <a:pt x="5581451" y="0"/>
                </a:lnTo>
                <a:lnTo>
                  <a:pt x="5581451" y="4396690"/>
                </a:lnTo>
                <a:lnTo>
                  <a:pt x="0" y="4396690"/>
                </a:lnTo>
                <a:lnTo>
                  <a:pt x="0" y="0"/>
                </a:lnTo>
                <a:close/>
              </a:path>
            </a:pathLst>
          </a:custGeom>
          <a:blipFill>
            <a:blip r:embed="rId2"/>
            <a:stretch>
              <a:fillRect l="-109607" t="-107591" b="-136860"/>
            </a:stretch>
          </a:blipFill>
        </p:spPr>
      </p:sp>
      <p:sp>
        <p:nvSpPr>
          <p:cNvPr id="8" name="TextBox 8"/>
          <p:cNvSpPr txBox="1"/>
          <p:nvPr/>
        </p:nvSpPr>
        <p:spPr>
          <a:xfrm>
            <a:off x="4323114" y="6165380"/>
            <a:ext cx="9413270" cy="1257300"/>
          </a:xfrm>
          <a:prstGeom prst="rect">
            <a:avLst/>
          </a:prstGeom>
        </p:spPr>
        <p:txBody>
          <a:bodyPr lIns="0" tIns="0" rIns="0" bIns="0" rtlCol="0" anchor="t">
            <a:spAutoFit/>
          </a:bodyPr>
          <a:lstStyle/>
          <a:p>
            <a:pPr algn="ctr">
              <a:lnSpc>
                <a:spcPts val="3779"/>
              </a:lnSpc>
            </a:pPr>
            <a:r>
              <a:rPr lang="en-US" sz="2699" dirty="0">
                <a:solidFill>
                  <a:srgbClr val="594946"/>
                </a:solidFill>
                <a:latin typeface="Palanquin Bold"/>
              </a:rPr>
              <a:t>Women’s Caucus of the League of Oregon Cities Conference</a:t>
            </a:r>
          </a:p>
          <a:p>
            <a:pPr algn="ctr">
              <a:lnSpc>
                <a:spcPts val="3779"/>
              </a:lnSpc>
            </a:pPr>
            <a:r>
              <a:rPr lang="en-US" sz="2699" dirty="0">
                <a:solidFill>
                  <a:srgbClr val="594946"/>
                </a:solidFill>
                <a:latin typeface="Palanquin Bold"/>
              </a:rPr>
              <a:t>April 25, 2024 | 2:00-3:00 pm</a:t>
            </a:r>
          </a:p>
          <a:p>
            <a:pPr algn="ctr">
              <a:lnSpc>
                <a:spcPts val="2520"/>
              </a:lnSpc>
            </a:pPr>
            <a:endParaRPr lang="en-US" sz="2699" dirty="0">
              <a:solidFill>
                <a:srgbClr val="594946"/>
              </a:solidFill>
              <a:latin typeface="Palanquin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10800000">
            <a:off x="2261248" y="1374860"/>
            <a:ext cx="13765504" cy="12637437"/>
            <a:chOff x="0" y="0"/>
            <a:chExt cx="2354580" cy="2161625"/>
          </a:xfrm>
        </p:grpSpPr>
        <p:sp>
          <p:nvSpPr>
            <p:cNvPr id="4" name="Freeform 4"/>
            <p:cNvSpPr/>
            <p:nvPr/>
          </p:nvSpPr>
          <p:spPr>
            <a:xfrm>
              <a:off x="0" y="0"/>
              <a:ext cx="2353310" cy="2161625"/>
            </a:xfrm>
            <a:custGeom>
              <a:avLst/>
              <a:gdLst/>
              <a:ahLst/>
              <a:cxnLst/>
              <a:rect l="l" t="t" r="r" b="b"/>
              <a:pathLst>
                <a:path w="2353310" h="2161625">
                  <a:moveTo>
                    <a:pt x="784860" y="2094315"/>
                  </a:moveTo>
                  <a:cubicBezTo>
                    <a:pt x="905510" y="2134955"/>
                    <a:pt x="1042670" y="2161625"/>
                    <a:pt x="1177290" y="2161625"/>
                  </a:cubicBezTo>
                  <a:cubicBezTo>
                    <a:pt x="1311910" y="2161625"/>
                    <a:pt x="1441450" y="2138765"/>
                    <a:pt x="1560830" y="2098125"/>
                  </a:cubicBezTo>
                  <a:cubicBezTo>
                    <a:pt x="1563370" y="2096855"/>
                    <a:pt x="1565910" y="2096855"/>
                    <a:pt x="1568450" y="2095585"/>
                  </a:cubicBezTo>
                  <a:cubicBezTo>
                    <a:pt x="2016760" y="1933025"/>
                    <a:pt x="2346960" y="1503765"/>
                    <a:pt x="2353310" y="1004291"/>
                  </a:cubicBezTo>
                  <a:lnTo>
                    <a:pt x="2353310" y="0"/>
                  </a:lnTo>
                  <a:lnTo>
                    <a:pt x="0" y="0"/>
                  </a:lnTo>
                  <a:lnTo>
                    <a:pt x="0" y="1003565"/>
                  </a:lnTo>
                  <a:cubicBezTo>
                    <a:pt x="6350" y="1506305"/>
                    <a:pt x="331470" y="1935565"/>
                    <a:pt x="784860" y="2094315"/>
                  </a:cubicBezTo>
                  <a:close/>
                </a:path>
              </a:pathLst>
            </a:custGeom>
            <a:solidFill>
              <a:srgbClr val="594946"/>
            </a:solidFill>
          </p:spPr>
        </p:sp>
      </p:grpSp>
      <p:sp>
        <p:nvSpPr>
          <p:cNvPr id="5" name="Freeform 5"/>
          <p:cNvSpPr/>
          <p:nvPr/>
        </p:nvSpPr>
        <p:spPr>
          <a:xfrm flipH="1">
            <a:off x="11010656" y="3570796"/>
            <a:ext cx="7688646" cy="9462949"/>
          </a:xfrm>
          <a:custGeom>
            <a:avLst/>
            <a:gdLst/>
            <a:ahLst/>
            <a:cxnLst/>
            <a:rect l="l" t="t" r="r" b="b"/>
            <a:pathLst>
              <a:path w="7688646" h="9462949">
                <a:moveTo>
                  <a:pt x="7688646" y="0"/>
                </a:moveTo>
                <a:lnTo>
                  <a:pt x="0" y="0"/>
                </a:lnTo>
                <a:lnTo>
                  <a:pt x="0" y="9462949"/>
                </a:lnTo>
                <a:lnTo>
                  <a:pt x="7688646" y="9462949"/>
                </a:lnTo>
                <a:lnTo>
                  <a:pt x="7688646"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5454389" y="3970133"/>
            <a:ext cx="7379221" cy="830580"/>
          </a:xfrm>
          <a:prstGeom prst="rect">
            <a:avLst/>
          </a:prstGeom>
        </p:spPr>
        <p:txBody>
          <a:bodyPr lIns="0" tIns="0" rIns="0" bIns="0" rtlCol="0" anchor="t">
            <a:spAutoFit/>
          </a:bodyPr>
          <a:lstStyle/>
          <a:p>
            <a:pPr algn="ctr">
              <a:lnSpc>
                <a:spcPts val="6719"/>
              </a:lnSpc>
            </a:pPr>
            <a:r>
              <a:rPr lang="en-US" sz="4800" spc="364">
                <a:solidFill>
                  <a:srgbClr val="F6EAE1"/>
                </a:solidFill>
                <a:latin typeface="Yeseva One"/>
              </a:rPr>
              <a:t>Connect with us.</a:t>
            </a:r>
          </a:p>
        </p:txBody>
      </p:sp>
      <p:sp>
        <p:nvSpPr>
          <p:cNvPr id="7" name="TextBox 7"/>
          <p:cNvSpPr txBox="1"/>
          <p:nvPr/>
        </p:nvSpPr>
        <p:spPr>
          <a:xfrm>
            <a:off x="2803576" y="5401462"/>
            <a:ext cx="12680847" cy="2657475"/>
          </a:xfrm>
          <a:prstGeom prst="rect">
            <a:avLst/>
          </a:prstGeom>
        </p:spPr>
        <p:txBody>
          <a:bodyPr lIns="0" tIns="0" rIns="0" bIns="0" rtlCol="0" anchor="t">
            <a:spAutoFit/>
          </a:bodyPr>
          <a:lstStyle/>
          <a:p>
            <a:pPr algn="ctr">
              <a:lnSpc>
                <a:spcPts val="4200"/>
              </a:lnSpc>
            </a:pPr>
            <a:r>
              <a:rPr lang="en-US" sz="3000" u="sng" dirty="0">
                <a:solidFill>
                  <a:srgbClr val="F5FFEF"/>
                </a:solidFill>
                <a:latin typeface="Raleway"/>
              </a:rPr>
              <a:t>www.pdx.edu/center-womens-leadership</a:t>
            </a:r>
          </a:p>
          <a:p>
            <a:pPr algn="ctr">
              <a:lnSpc>
                <a:spcPts val="4200"/>
              </a:lnSpc>
            </a:pPr>
            <a:endParaRPr lang="en-US" sz="3000" u="sng" dirty="0">
              <a:solidFill>
                <a:srgbClr val="F5FFEF"/>
              </a:solidFill>
              <a:latin typeface="Raleway"/>
              <a:hlinkClick r:id="rId5" tooltip="https://www.pdx.edu/center-womens-leadership/"/>
            </a:endParaRPr>
          </a:p>
          <a:p>
            <a:pPr algn="ctr">
              <a:lnSpc>
                <a:spcPts val="4200"/>
              </a:lnSpc>
            </a:pPr>
            <a:r>
              <a:rPr lang="en-US" sz="3000" dirty="0">
                <a:solidFill>
                  <a:srgbClr val="F5FFEF"/>
                </a:solidFill>
                <a:latin typeface="Raleway"/>
              </a:rPr>
              <a:t>cwlinfo@pdx.edu </a:t>
            </a:r>
          </a:p>
          <a:p>
            <a:pPr algn="ctr">
              <a:lnSpc>
                <a:spcPts val="4200"/>
              </a:lnSpc>
            </a:pPr>
            <a:endParaRPr lang="en-US" sz="3000" dirty="0">
              <a:solidFill>
                <a:schemeClr val="bg1"/>
              </a:solidFill>
              <a:latin typeface="Raleway"/>
            </a:endParaRPr>
          </a:p>
          <a:p>
            <a:pPr algn="ctr">
              <a:lnSpc>
                <a:spcPts val="4200"/>
              </a:lnSpc>
            </a:pPr>
            <a:r>
              <a:rPr lang="en-US" sz="3000" u="sng" dirty="0">
                <a:solidFill>
                  <a:schemeClr val="bg1"/>
                </a:solidFill>
                <a:latin typeface="Raleway"/>
                <a:hlinkClick r:id="rId6" tooltip="https://pdx.us18.list-manage.com/subscribe?u=c8e2721a87c24e7eaab66ace6&amp;id=71d26db583">
                  <a:extLst>
                    <a:ext uri="{A12FA001-AC4F-418D-AE19-62706E023703}">
                      <ahyp:hlinkClr xmlns:ahyp="http://schemas.microsoft.com/office/drawing/2018/hyperlinkcolor" val="tx"/>
                    </a:ext>
                  </a:extLst>
                </a:hlinkClick>
              </a:rPr>
              <a:t>Join our newsletter</a:t>
            </a:r>
          </a:p>
        </p:txBody>
      </p:sp>
      <p:sp>
        <p:nvSpPr>
          <p:cNvPr id="8" name="Freeform 8"/>
          <p:cNvSpPr/>
          <p:nvPr/>
        </p:nvSpPr>
        <p:spPr>
          <a:xfrm>
            <a:off x="14615280" y="7693578"/>
            <a:ext cx="2822944" cy="2822944"/>
          </a:xfrm>
          <a:custGeom>
            <a:avLst/>
            <a:gdLst/>
            <a:ahLst/>
            <a:cxnLst/>
            <a:rect l="l" t="t" r="r" b="b"/>
            <a:pathLst>
              <a:path w="2822944" h="2822944">
                <a:moveTo>
                  <a:pt x="0" y="0"/>
                </a:moveTo>
                <a:lnTo>
                  <a:pt x="2822944" y="0"/>
                </a:lnTo>
                <a:lnTo>
                  <a:pt x="2822944" y="2822945"/>
                </a:lnTo>
                <a:lnTo>
                  <a:pt x="0" y="2822945"/>
                </a:lnTo>
                <a:lnTo>
                  <a:pt x="0" y="0"/>
                </a:lnTo>
                <a:close/>
              </a:path>
            </a:pathLst>
          </a:custGeom>
          <a:blipFill>
            <a:blip r:embed="rId7"/>
            <a:stretch>
              <a:fillRect/>
            </a:stretch>
          </a:blipFill>
        </p:spPr>
      </p:sp>
      <p:sp>
        <p:nvSpPr>
          <p:cNvPr id="9" name="Freeform 9"/>
          <p:cNvSpPr/>
          <p:nvPr/>
        </p:nvSpPr>
        <p:spPr>
          <a:xfrm>
            <a:off x="-395009" y="3570796"/>
            <a:ext cx="7688646" cy="9462949"/>
          </a:xfrm>
          <a:custGeom>
            <a:avLst/>
            <a:gdLst/>
            <a:ahLst/>
            <a:cxnLst/>
            <a:rect l="l" t="t" r="r" b="b"/>
            <a:pathLst>
              <a:path w="7688646" h="9462949">
                <a:moveTo>
                  <a:pt x="0" y="0"/>
                </a:moveTo>
                <a:lnTo>
                  <a:pt x="7688646" y="0"/>
                </a:lnTo>
                <a:lnTo>
                  <a:pt x="7688646" y="9462949"/>
                </a:lnTo>
                <a:lnTo>
                  <a:pt x="0" y="94629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2236629" y="89439"/>
            <a:ext cx="5581451" cy="4396690"/>
          </a:xfrm>
          <a:custGeom>
            <a:avLst/>
            <a:gdLst/>
            <a:ahLst/>
            <a:cxnLst/>
            <a:rect l="l" t="t" r="r" b="b"/>
            <a:pathLst>
              <a:path w="5581451" h="4396690">
                <a:moveTo>
                  <a:pt x="0" y="0"/>
                </a:moveTo>
                <a:lnTo>
                  <a:pt x="5581451" y="0"/>
                </a:lnTo>
                <a:lnTo>
                  <a:pt x="5581451" y="4396691"/>
                </a:lnTo>
                <a:lnTo>
                  <a:pt x="0" y="4396691"/>
                </a:lnTo>
                <a:lnTo>
                  <a:pt x="0" y="0"/>
                </a:lnTo>
                <a:close/>
              </a:path>
            </a:pathLst>
          </a:custGeom>
          <a:blipFill>
            <a:blip r:embed="rId8"/>
            <a:stretch>
              <a:fillRect l="-109607" t="-107591" b="-136860"/>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AE1"/>
        </a:solidFill>
        <a:effectLst/>
      </p:bgPr>
    </p:bg>
    <p:spTree>
      <p:nvGrpSpPr>
        <p:cNvPr id="1" name=""/>
        <p:cNvGrpSpPr/>
        <p:nvPr/>
      </p:nvGrpSpPr>
      <p:grpSpPr>
        <a:xfrm>
          <a:off x="0" y="0"/>
          <a:ext cx="0" cy="0"/>
          <a:chOff x="0" y="0"/>
          <a:chExt cx="0" cy="0"/>
        </a:xfrm>
      </p:grpSpPr>
      <p:sp>
        <p:nvSpPr>
          <p:cNvPr id="2" name="Freeform 2"/>
          <p:cNvSpPr/>
          <p:nvPr/>
        </p:nvSpPr>
        <p:spPr>
          <a:xfrm flipH="1">
            <a:off x="10705604" y="1028700"/>
            <a:ext cx="7688646" cy="9462949"/>
          </a:xfrm>
          <a:custGeom>
            <a:avLst/>
            <a:gdLst/>
            <a:ahLst/>
            <a:cxnLst/>
            <a:rect l="l" t="t" r="r" b="b"/>
            <a:pathLst>
              <a:path w="7688646" h="9462949">
                <a:moveTo>
                  <a:pt x="7688646" y="0"/>
                </a:moveTo>
                <a:lnTo>
                  <a:pt x="0" y="0"/>
                </a:lnTo>
                <a:lnTo>
                  <a:pt x="0" y="9462949"/>
                </a:lnTo>
                <a:lnTo>
                  <a:pt x="7688646" y="9462949"/>
                </a:lnTo>
                <a:lnTo>
                  <a:pt x="768864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1699257"/>
            <a:ext cx="11038027" cy="7091051"/>
          </a:xfrm>
          <a:prstGeom prst="rect">
            <a:avLst/>
          </a:prstGeom>
        </p:spPr>
        <p:txBody>
          <a:bodyPr lIns="0" tIns="0" rIns="0" bIns="0" rtlCol="0" anchor="t">
            <a:spAutoFit/>
          </a:bodyPr>
          <a:lstStyle/>
          <a:p>
            <a:pPr>
              <a:lnSpc>
                <a:spcPts val="4300"/>
              </a:lnSpc>
            </a:pPr>
            <a:r>
              <a:rPr lang="en-US" sz="4300">
                <a:solidFill>
                  <a:srgbClr val="343434"/>
                </a:solidFill>
                <a:latin typeface="Raleway Bold"/>
              </a:rPr>
              <a:t>Margaret Wheatley: </a:t>
            </a:r>
            <a:r>
              <a:rPr lang="en-US" sz="4300">
                <a:solidFill>
                  <a:srgbClr val="343434"/>
                </a:solidFill>
                <a:latin typeface="Raleway"/>
              </a:rPr>
              <a:t>“The energy now spent on self-protection can be converted into positive energy if we’re willing to encounter reality and see it clearly. </a:t>
            </a:r>
          </a:p>
          <a:p>
            <a:pPr>
              <a:lnSpc>
                <a:spcPts val="4300"/>
              </a:lnSpc>
            </a:pPr>
            <a:endParaRPr lang="en-US" sz="4300">
              <a:solidFill>
                <a:srgbClr val="343434"/>
              </a:solidFill>
              <a:latin typeface="Raleway"/>
            </a:endParaRPr>
          </a:p>
          <a:p>
            <a:pPr>
              <a:lnSpc>
                <a:spcPts val="4300"/>
              </a:lnSpc>
            </a:pPr>
            <a:r>
              <a:rPr lang="en-US" sz="4300">
                <a:solidFill>
                  <a:srgbClr val="343434"/>
                </a:solidFill>
                <a:latin typeface="Raleway"/>
              </a:rPr>
              <a:t>Facing reality is an empowering act - it can liberate our mind and heart to discern how best to use our power and influence in service for this time.” </a:t>
            </a:r>
          </a:p>
          <a:p>
            <a:pPr>
              <a:lnSpc>
                <a:spcPts val="4300"/>
              </a:lnSpc>
            </a:pPr>
            <a:endParaRPr lang="en-US" sz="4300">
              <a:solidFill>
                <a:srgbClr val="343434"/>
              </a:solidFill>
              <a:latin typeface="Raleway"/>
            </a:endParaRPr>
          </a:p>
          <a:p>
            <a:pPr algn="l">
              <a:lnSpc>
                <a:spcPts val="4300"/>
              </a:lnSpc>
            </a:pPr>
            <a:r>
              <a:rPr lang="en-US" sz="4300">
                <a:solidFill>
                  <a:srgbClr val="343434"/>
                </a:solidFill>
                <a:latin typeface="Raleway"/>
              </a:rPr>
              <a:t>(from Who Do We Choose to Be?: Facing Reality, Claiming Leadership, Restoring Sanity.)</a:t>
            </a:r>
          </a:p>
        </p:txBody>
      </p:sp>
      <p:sp>
        <p:nvSpPr>
          <p:cNvPr id="4" name="Freeform 4"/>
          <p:cNvSpPr/>
          <p:nvPr/>
        </p:nvSpPr>
        <p:spPr>
          <a:xfrm>
            <a:off x="14927467" y="7735229"/>
            <a:ext cx="2886743" cy="2551771"/>
          </a:xfrm>
          <a:custGeom>
            <a:avLst/>
            <a:gdLst/>
            <a:ahLst/>
            <a:cxnLst/>
            <a:rect l="l" t="t" r="r" b="b"/>
            <a:pathLst>
              <a:path w="2886743" h="2551771">
                <a:moveTo>
                  <a:pt x="0" y="0"/>
                </a:moveTo>
                <a:lnTo>
                  <a:pt x="2886743" y="0"/>
                </a:lnTo>
                <a:lnTo>
                  <a:pt x="2886743" y="2551771"/>
                </a:lnTo>
                <a:lnTo>
                  <a:pt x="0" y="2551771"/>
                </a:lnTo>
                <a:lnTo>
                  <a:pt x="0" y="0"/>
                </a:lnTo>
                <a:close/>
              </a:path>
            </a:pathLst>
          </a:custGeom>
          <a:blipFill>
            <a:blip r:embed="rId4"/>
            <a:stretch>
              <a:fillRect t="-8887" b="-4239"/>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FEF"/>
        </a:solidFill>
        <a:effectLst/>
      </p:bgPr>
    </p:bg>
    <p:spTree>
      <p:nvGrpSpPr>
        <p:cNvPr id="1" name=""/>
        <p:cNvGrpSpPr/>
        <p:nvPr/>
      </p:nvGrpSpPr>
      <p:grpSpPr>
        <a:xfrm>
          <a:off x="0" y="0"/>
          <a:ext cx="0" cy="0"/>
          <a:chOff x="0" y="0"/>
          <a:chExt cx="0" cy="0"/>
        </a:xfrm>
      </p:grpSpPr>
      <p:sp>
        <p:nvSpPr>
          <p:cNvPr id="2" name="Freeform 2"/>
          <p:cNvSpPr/>
          <p:nvPr/>
        </p:nvSpPr>
        <p:spPr>
          <a:xfrm>
            <a:off x="9042316" y="0"/>
            <a:ext cx="9245684" cy="10287000"/>
          </a:xfrm>
          <a:custGeom>
            <a:avLst/>
            <a:gdLst/>
            <a:ahLst/>
            <a:cxnLst/>
            <a:rect l="l" t="t" r="r" b="b"/>
            <a:pathLst>
              <a:path w="9245684" h="10287000">
                <a:moveTo>
                  <a:pt x="0" y="0"/>
                </a:moveTo>
                <a:lnTo>
                  <a:pt x="9245684" y="0"/>
                </a:lnTo>
                <a:lnTo>
                  <a:pt x="9245684" y="10287000"/>
                </a:lnTo>
                <a:lnTo>
                  <a:pt x="0" y="10287000"/>
                </a:lnTo>
                <a:lnTo>
                  <a:pt x="0" y="0"/>
                </a:lnTo>
                <a:close/>
              </a:path>
            </a:pathLst>
          </a:custGeom>
          <a:blipFill>
            <a:blip r:embed="rId2">
              <a:alphaModFix amt="29000"/>
            </a:blip>
            <a:stretch>
              <a:fillRect l="-11262" r="-55631"/>
            </a:stretch>
          </a:blipFill>
        </p:spPr>
      </p:sp>
      <p:sp>
        <p:nvSpPr>
          <p:cNvPr id="3" name="Freeform 3"/>
          <p:cNvSpPr/>
          <p:nvPr/>
        </p:nvSpPr>
        <p:spPr>
          <a:xfrm>
            <a:off x="-1179026" y="2789939"/>
            <a:ext cx="7688646" cy="9462949"/>
          </a:xfrm>
          <a:custGeom>
            <a:avLst/>
            <a:gdLst/>
            <a:ahLst/>
            <a:cxnLst/>
            <a:rect l="l" t="t" r="r" b="b"/>
            <a:pathLst>
              <a:path w="7688646" h="9462949">
                <a:moveTo>
                  <a:pt x="0" y="0"/>
                </a:moveTo>
                <a:lnTo>
                  <a:pt x="7688646" y="0"/>
                </a:lnTo>
                <a:lnTo>
                  <a:pt x="7688646" y="9462949"/>
                </a:lnTo>
                <a:lnTo>
                  <a:pt x="0" y="94629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alphaModFix amt="29000"/>
            </a:blip>
            <a:stretch>
              <a:fillRect l="-12500" r="-56250"/>
            </a:stretch>
          </a:blipFill>
        </p:spPr>
      </p:sp>
      <p:sp>
        <p:nvSpPr>
          <p:cNvPr id="5" name="TextBox 5"/>
          <p:cNvSpPr txBox="1"/>
          <p:nvPr/>
        </p:nvSpPr>
        <p:spPr>
          <a:xfrm>
            <a:off x="3425945" y="1864324"/>
            <a:ext cx="14044700" cy="7875983"/>
          </a:xfrm>
          <a:prstGeom prst="rect">
            <a:avLst/>
          </a:prstGeom>
        </p:spPr>
        <p:txBody>
          <a:bodyPr lIns="0" tIns="0" rIns="0" bIns="0" rtlCol="0" anchor="t">
            <a:spAutoFit/>
          </a:bodyPr>
          <a:lstStyle/>
          <a:p>
            <a:pPr>
              <a:lnSpc>
                <a:spcPts val="3919"/>
              </a:lnSpc>
            </a:pPr>
            <a:r>
              <a:rPr lang="en-US" sz="2799">
                <a:solidFill>
                  <a:srgbClr val="000000"/>
                </a:solidFill>
                <a:latin typeface="Palanquin Light"/>
              </a:rPr>
              <a:t>identifies these principles of what they’ve named “emergent strategy”:</a:t>
            </a:r>
          </a:p>
          <a:p>
            <a:pPr marL="2418071" lvl="4" indent="-483614">
              <a:lnSpc>
                <a:spcPts val="3919"/>
              </a:lnSpc>
              <a:buFont typeface="Arial"/>
              <a:buChar char="•"/>
            </a:pPr>
            <a:r>
              <a:rPr lang="en-US" sz="2799">
                <a:solidFill>
                  <a:srgbClr val="000000"/>
                </a:solidFill>
                <a:latin typeface="Palanquin Light"/>
              </a:rPr>
              <a:t>Small is good/small is all. (The large is a reflection of the small.)</a:t>
            </a:r>
          </a:p>
          <a:p>
            <a:pPr marL="2418071" lvl="4" indent="-483614">
              <a:lnSpc>
                <a:spcPts val="3919"/>
              </a:lnSpc>
              <a:buFont typeface="Arial"/>
              <a:buChar char="•"/>
            </a:pPr>
            <a:r>
              <a:rPr lang="en-US" sz="2799">
                <a:solidFill>
                  <a:srgbClr val="000000"/>
                </a:solidFill>
                <a:latin typeface="Palanquin Light"/>
              </a:rPr>
              <a:t>Change is constant (Be like water).</a:t>
            </a:r>
          </a:p>
          <a:p>
            <a:pPr marL="2418071" lvl="4" indent="-483614">
              <a:lnSpc>
                <a:spcPts val="3919"/>
              </a:lnSpc>
              <a:buFont typeface="Arial"/>
              <a:buChar char="•"/>
            </a:pPr>
            <a:r>
              <a:rPr lang="en-US" sz="2799">
                <a:solidFill>
                  <a:srgbClr val="000000"/>
                </a:solidFill>
                <a:latin typeface="Palanquin Light"/>
              </a:rPr>
              <a:t>There is always enough time for the right work.</a:t>
            </a:r>
          </a:p>
          <a:p>
            <a:pPr marL="2418071" lvl="4" indent="-483614">
              <a:lnSpc>
                <a:spcPts val="3919"/>
              </a:lnSpc>
              <a:buFont typeface="Arial"/>
              <a:buChar char="•"/>
            </a:pPr>
            <a:r>
              <a:rPr lang="en-US" sz="2799">
                <a:solidFill>
                  <a:srgbClr val="000000"/>
                </a:solidFill>
                <a:latin typeface="Palanquin Light"/>
              </a:rPr>
              <a:t>There is a conversation in the room that only these people at this moment can have. Find it.</a:t>
            </a:r>
          </a:p>
          <a:p>
            <a:pPr marL="2418071" lvl="4" indent="-483614">
              <a:lnSpc>
                <a:spcPts val="3919"/>
              </a:lnSpc>
              <a:buFont typeface="Arial"/>
              <a:buChar char="•"/>
            </a:pPr>
            <a:r>
              <a:rPr lang="en-US" sz="2799">
                <a:solidFill>
                  <a:srgbClr val="000000"/>
                </a:solidFill>
                <a:latin typeface="Palanquin Light"/>
              </a:rPr>
              <a:t>Never a failure, always a lesson.</a:t>
            </a:r>
          </a:p>
          <a:p>
            <a:pPr marL="2418071" lvl="4" indent="-483614">
              <a:lnSpc>
                <a:spcPts val="3919"/>
              </a:lnSpc>
              <a:buFont typeface="Arial"/>
              <a:buChar char="•"/>
            </a:pPr>
            <a:r>
              <a:rPr lang="en-US" sz="2799">
                <a:solidFill>
                  <a:srgbClr val="000000"/>
                </a:solidFill>
                <a:latin typeface="Palanquin Light"/>
              </a:rPr>
              <a:t>Trust the people. (If you trust the people, they become trustworthy.)</a:t>
            </a:r>
          </a:p>
          <a:p>
            <a:pPr marL="2418071" lvl="4" indent="-483614">
              <a:lnSpc>
                <a:spcPts val="3919"/>
              </a:lnSpc>
              <a:buFont typeface="Arial"/>
              <a:buChar char="•"/>
            </a:pPr>
            <a:r>
              <a:rPr lang="en-US" sz="2799">
                <a:solidFill>
                  <a:srgbClr val="000000"/>
                </a:solidFill>
                <a:latin typeface="Palanquin Light"/>
              </a:rPr>
              <a:t>Move at the speed of trust. Focus on critical connections more than critical mass. </a:t>
            </a:r>
          </a:p>
          <a:p>
            <a:pPr marL="2418071" lvl="4" indent="-483614">
              <a:lnSpc>
                <a:spcPts val="3919"/>
              </a:lnSpc>
              <a:buFont typeface="Arial"/>
              <a:buChar char="•"/>
            </a:pPr>
            <a:r>
              <a:rPr lang="en-US" sz="2799">
                <a:solidFill>
                  <a:srgbClr val="000000"/>
                </a:solidFill>
                <a:latin typeface="Palanquin Light"/>
              </a:rPr>
              <a:t>Build the resilience by building the relationships.</a:t>
            </a:r>
          </a:p>
          <a:p>
            <a:pPr marL="2418071" lvl="4" indent="-483614">
              <a:lnSpc>
                <a:spcPts val="3919"/>
              </a:lnSpc>
              <a:buFont typeface="Arial"/>
              <a:buChar char="•"/>
            </a:pPr>
            <a:r>
              <a:rPr lang="en-US" sz="2799">
                <a:solidFill>
                  <a:srgbClr val="000000"/>
                </a:solidFill>
                <a:latin typeface="Palanquin Light"/>
              </a:rPr>
              <a:t>Less prep, more presence.</a:t>
            </a:r>
          </a:p>
          <a:p>
            <a:pPr marL="2418071" lvl="4" indent="-483614">
              <a:lnSpc>
                <a:spcPts val="3919"/>
              </a:lnSpc>
              <a:buFont typeface="Arial"/>
              <a:buChar char="•"/>
            </a:pPr>
            <a:r>
              <a:rPr lang="en-US" sz="2799">
                <a:solidFill>
                  <a:srgbClr val="000000"/>
                </a:solidFill>
                <a:latin typeface="Palanquin Light"/>
              </a:rPr>
              <a:t>What you pay attention to grows. </a:t>
            </a:r>
          </a:p>
          <a:p>
            <a:pPr algn="ctr">
              <a:lnSpc>
                <a:spcPts val="3919"/>
              </a:lnSpc>
            </a:pPr>
            <a:endParaRPr lang="en-US" sz="2799">
              <a:solidFill>
                <a:srgbClr val="000000"/>
              </a:solidFill>
              <a:latin typeface="Palanquin Light"/>
            </a:endParaRPr>
          </a:p>
          <a:p>
            <a:pPr algn="ctr">
              <a:lnSpc>
                <a:spcPts val="3919"/>
              </a:lnSpc>
            </a:pPr>
            <a:r>
              <a:rPr lang="en-US" sz="2799">
                <a:solidFill>
                  <a:srgbClr val="000000"/>
                </a:solidFill>
                <a:latin typeface="Palanquin Light"/>
              </a:rPr>
              <a:t>(Emergent Strategy, pp. 41-42)</a:t>
            </a:r>
          </a:p>
          <a:p>
            <a:pPr algn="ctr">
              <a:lnSpc>
                <a:spcPts val="3561"/>
              </a:lnSpc>
            </a:pPr>
            <a:endParaRPr lang="en-US" sz="2799">
              <a:solidFill>
                <a:srgbClr val="000000"/>
              </a:solidFill>
              <a:latin typeface="Palanquin Light"/>
            </a:endParaRPr>
          </a:p>
        </p:txBody>
      </p:sp>
      <p:sp>
        <p:nvSpPr>
          <p:cNvPr id="6" name="Freeform 6"/>
          <p:cNvSpPr/>
          <p:nvPr/>
        </p:nvSpPr>
        <p:spPr>
          <a:xfrm>
            <a:off x="539201" y="7735229"/>
            <a:ext cx="2886743" cy="2551771"/>
          </a:xfrm>
          <a:custGeom>
            <a:avLst/>
            <a:gdLst/>
            <a:ahLst/>
            <a:cxnLst/>
            <a:rect l="l" t="t" r="r" b="b"/>
            <a:pathLst>
              <a:path w="2886743" h="2551771">
                <a:moveTo>
                  <a:pt x="0" y="0"/>
                </a:moveTo>
                <a:lnTo>
                  <a:pt x="2886744" y="0"/>
                </a:lnTo>
                <a:lnTo>
                  <a:pt x="2886744" y="2551771"/>
                </a:lnTo>
                <a:lnTo>
                  <a:pt x="0" y="2551771"/>
                </a:lnTo>
                <a:lnTo>
                  <a:pt x="0" y="0"/>
                </a:lnTo>
                <a:close/>
              </a:path>
            </a:pathLst>
          </a:custGeom>
          <a:blipFill>
            <a:blip r:embed="rId5"/>
            <a:stretch>
              <a:fillRect t="-8887" b="-4239"/>
            </a:stretch>
          </a:blipFill>
        </p:spPr>
      </p:sp>
      <p:sp>
        <p:nvSpPr>
          <p:cNvPr id="7" name="TextBox 7"/>
          <p:cNvSpPr txBox="1"/>
          <p:nvPr/>
        </p:nvSpPr>
        <p:spPr>
          <a:xfrm>
            <a:off x="3425945" y="1404584"/>
            <a:ext cx="4270474" cy="986155"/>
          </a:xfrm>
          <a:prstGeom prst="rect">
            <a:avLst/>
          </a:prstGeom>
        </p:spPr>
        <p:txBody>
          <a:bodyPr lIns="0" tIns="0" rIns="0" bIns="0" rtlCol="0" anchor="t">
            <a:spAutoFit/>
          </a:bodyPr>
          <a:lstStyle/>
          <a:p>
            <a:pPr>
              <a:lnSpc>
                <a:spcPts val="3919"/>
              </a:lnSpc>
            </a:pPr>
            <a:r>
              <a:rPr lang="en-US" sz="2799">
                <a:solidFill>
                  <a:srgbClr val="000000"/>
                </a:solidFill>
                <a:latin typeface="Yeseva One"/>
              </a:rPr>
              <a:t>adrienne maree brown: </a:t>
            </a:r>
          </a:p>
          <a:p>
            <a:pPr>
              <a:lnSpc>
                <a:spcPts val="3919"/>
              </a:lnSpc>
            </a:pPr>
            <a:endParaRPr lang="en-US" sz="2799">
              <a:solidFill>
                <a:srgbClr val="000000"/>
              </a:solidFill>
              <a:latin typeface="Yeseva On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AE1"/>
        </a:solidFill>
        <a:effectLst/>
      </p:bgPr>
    </p:bg>
    <p:spTree>
      <p:nvGrpSpPr>
        <p:cNvPr id="1" name=""/>
        <p:cNvGrpSpPr/>
        <p:nvPr/>
      </p:nvGrpSpPr>
      <p:grpSpPr>
        <a:xfrm>
          <a:off x="0" y="0"/>
          <a:ext cx="0" cy="0"/>
          <a:chOff x="0" y="0"/>
          <a:chExt cx="0" cy="0"/>
        </a:xfrm>
      </p:grpSpPr>
      <p:sp>
        <p:nvSpPr>
          <p:cNvPr id="2" name="Freeform 2"/>
          <p:cNvSpPr/>
          <p:nvPr/>
        </p:nvSpPr>
        <p:spPr>
          <a:xfrm flipH="1">
            <a:off x="10705604" y="1028700"/>
            <a:ext cx="7688646" cy="9462949"/>
          </a:xfrm>
          <a:custGeom>
            <a:avLst/>
            <a:gdLst/>
            <a:ahLst/>
            <a:cxnLst/>
            <a:rect l="l" t="t" r="r" b="b"/>
            <a:pathLst>
              <a:path w="7688646" h="9462949">
                <a:moveTo>
                  <a:pt x="7688646" y="0"/>
                </a:moveTo>
                <a:lnTo>
                  <a:pt x="0" y="0"/>
                </a:lnTo>
                <a:lnTo>
                  <a:pt x="0" y="9462949"/>
                </a:lnTo>
                <a:lnTo>
                  <a:pt x="7688646" y="9462949"/>
                </a:lnTo>
                <a:lnTo>
                  <a:pt x="768864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451124" y="1377022"/>
            <a:ext cx="9622853" cy="7634092"/>
          </a:xfrm>
          <a:prstGeom prst="rect">
            <a:avLst/>
          </a:prstGeom>
        </p:spPr>
        <p:txBody>
          <a:bodyPr lIns="0" tIns="0" rIns="0" bIns="0" rtlCol="0" anchor="t">
            <a:spAutoFit/>
          </a:bodyPr>
          <a:lstStyle/>
          <a:p>
            <a:pPr>
              <a:lnSpc>
                <a:spcPts val="4304"/>
              </a:lnSpc>
            </a:pPr>
            <a:r>
              <a:rPr lang="en-US" sz="4304">
                <a:solidFill>
                  <a:srgbClr val="343434"/>
                </a:solidFill>
                <a:latin typeface="Raleway Bold"/>
              </a:rPr>
              <a:t>Micky ScottBey Jones:</a:t>
            </a:r>
            <a:r>
              <a:rPr lang="en-US" sz="4304">
                <a:solidFill>
                  <a:srgbClr val="343434"/>
                </a:solidFill>
                <a:latin typeface="Raleway"/>
              </a:rPr>
              <a:t> </a:t>
            </a:r>
          </a:p>
          <a:p>
            <a:pPr>
              <a:lnSpc>
                <a:spcPts val="4304"/>
              </a:lnSpc>
            </a:pPr>
            <a:r>
              <a:rPr lang="en-US" sz="4304">
                <a:solidFill>
                  <a:srgbClr val="343434"/>
                </a:solidFill>
                <a:latin typeface="Raleway"/>
              </a:rPr>
              <a:t>”Together we will create brave space. </a:t>
            </a:r>
          </a:p>
          <a:p>
            <a:pPr>
              <a:lnSpc>
                <a:spcPts val="4304"/>
              </a:lnSpc>
            </a:pPr>
            <a:r>
              <a:rPr lang="en-US" sz="4304">
                <a:solidFill>
                  <a:srgbClr val="343434"/>
                </a:solidFill>
                <a:latin typeface="Raleway"/>
              </a:rPr>
              <a:t>Because there is no such thing as a “safe space” — </a:t>
            </a:r>
          </a:p>
          <a:p>
            <a:pPr>
              <a:lnSpc>
                <a:spcPts val="4304"/>
              </a:lnSpc>
            </a:pPr>
            <a:r>
              <a:rPr lang="en-US" sz="4304">
                <a:solidFill>
                  <a:srgbClr val="343434"/>
                </a:solidFill>
                <a:latin typeface="Raleway"/>
              </a:rPr>
              <a:t>We exist in the real world. </a:t>
            </a:r>
          </a:p>
          <a:p>
            <a:pPr>
              <a:lnSpc>
                <a:spcPts val="4304"/>
              </a:lnSpc>
            </a:pPr>
            <a:r>
              <a:rPr lang="en-US" sz="4304">
                <a:solidFill>
                  <a:srgbClr val="343434"/>
                </a:solidFill>
                <a:latin typeface="Raleway"/>
              </a:rPr>
              <a:t>We all carry scars and we have all caused wounds... </a:t>
            </a:r>
          </a:p>
          <a:p>
            <a:pPr>
              <a:lnSpc>
                <a:spcPts val="4304"/>
              </a:lnSpc>
            </a:pPr>
            <a:r>
              <a:rPr lang="en-US" sz="4304">
                <a:solidFill>
                  <a:srgbClr val="343434"/>
                </a:solidFill>
                <a:latin typeface="Raleway"/>
              </a:rPr>
              <a:t>We amplify voices that fight to be heard elsewhere, </a:t>
            </a:r>
          </a:p>
          <a:p>
            <a:pPr>
              <a:lnSpc>
                <a:spcPts val="4304"/>
              </a:lnSpc>
            </a:pPr>
            <a:r>
              <a:rPr lang="en-US" sz="4304">
                <a:solidFill>
                  <a:srgbClr val="343434"/>
                </a:solidFill>
                <a:latin typeface="Raleway"/>
              </a:rPr>
              <a:t>We call each other to more truth and love.” </a:t>
            </a:r>
          </a:p>
          <a:p>
            <a:pPr>
              <a:lnSpc>
                <a:spcPts val="4304"/>
              </a:lnSpc>
            </a:pPr>
            <a:endParaRPr lang="en-US" sz="4304">
              <a:solidFill>
                <a:srgbClr val="343434"/>
              </a:solidFill>
              <a:latin typeface="Raleway"/>
            </a:endParaRPr>
          </a:p>
          <a:p>
            <a:pPr algn="l">
              <a:lnSpc>
                <a:spcPts val="4304"/>
              </a:lnSpc>
            </a:pPr>
            <a:r>
              <a:rPr lang="en-US" sz="4304">
                <a:solidFill>
                  <a:srgbClr val="343434"/>
                </a:solidFill>
                <a:latin typeface="Raleway"/>
              </a:rPr>
              <a:t>(Excerpt from Invitation to Brave Space Poem)</a:t>
            </a:r>
          </a:p>
        </p:txBody>
      </p:sp>
      <p:sp>
        <p:nvSpPr>
          <p:cNvPr id="4" name="Freeform 4"/>
          <p:cNvSpPr/>
          <p:nvPr/>
        </p:nvSpPr>
        <p:spPr>
          <a:xfrm>
            <a:off x="14927467" y="7735229"/>
            <a:ext cx="2886743" cy="2551771"/>
          </a:xfrm>
          <a:custGeom>
            <a:avLst/>
            <a:gdLst/>
            <a:ahLst/>
            <a:cxnLst/>
            <a:rect l="l" t="t" r="r" b="b"/>
            <a:pathLst>
              <a:path w="2886743" h="2551771">
                <a:moveTo>
                  <a:pt x="0" y="0"/>
                </a:moveTo>
                <a:lnTo>
                  <a:pt x="2886743" y="0"/>
                </a:lnTo>
                <a:lnTo>
                  <a:pt x="2886743" y="2551771"/>
                </a:lnTo>
                <a:lnTo>
                  <a:pt x="0" y="2551771"/>
                </a:lnTo>
                <a:lnTo>
                  <a:pt x="0" y="0"/>
                </a:lnTo>
                <a:close/>
              </a:path>
            </a:pathLst>
          </a:custGeom>
          <a:blipFill>
            <a:blip r:embed="rId4"/>
            <a:stretch>
              <a:fillRect t="-8887" b="-4239"/>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AE1"/>
        </a:solidFill>
        <a:effectLst/>
      </p:bgPr>
    </p:bg>
    <p:spTree>
      <p:nvGrpSpPr>
        <p:cNvPr id="1" name=""/>
        <p:cNvGrpSpPr/>
        <p:nvPr/>
      </p:nvGrpSpPr>
      <p:grpSpPr>
        <a:xfrm>
          <a:off x="0" y="0"/>
          <a:ext cx="0" cy="0"/>
          <a:chOff x="0" y="0"/>
          <a:chExt cx="0" cy="0"/>
        </a:xfrm>
      </p:grpSpPr>
      <p:sp>
        <p:nvSpPr>
          <p:cNvPr id="2" name="Freeform 2"/>
          <p:cNvSpPr/>
          <p:nvPr/>
        </p:nvSpPr>
        <p:spPr>
          <a:xfrm flipH="1">
            <a:off x="11548334" y="2316695"/>
            <a:ext cx="7688646" cy="9462949"/>
          </a:xfrm>
          <a:custGeom>
            <a:avLst/>
            <a:gdLst/>
            <a:ahLst/>
            <a:cxnLst/>
            <a:rect l="l" t="t" r="r" b="b"/>
            <a:pathLst>
              <a:path w="7688646" h="9462949">
                <a:moveTo>
                  <a:pt x="7688646" y="0"/>
                </a:moveTo>
                <a:lnTo>
                  <a:pt x="0" y="0"/>
                </a:lnTo>
                <a:lnTo>
                  <a:pt x="0" y="9462949"/>
                </a:lnTo>
                <a:lnTo>
                  <a:pt x="7688646" y="9462949"/>
                </a:lnTo>
                <a:lnTo>
                  <a:pt x="768864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787375" y="1397933"/>
            <a:ext cx="14605282" cy="8481695"/>
          </a:xfrm>
          <a:prstGeom prst="rect">
            <a:avLst/>
          </a:prstGeom>
        </p:spPr>
        <p:txBody>
          <a:bodyPr lIns="0" tIns="0" rIns="0" bIns="0" rtlCol="0" anchor="t">
            <a:spAutoFit/>
          </a:bodyPr>
          <a:lstStyle/>
          <a:p>
            <a:pPr algn="just">
              <a:lnSpc>
                <a:spcPts val="2799"/>
              </a:lnSpc>
            </a:pPr>
            <a:endParaRPr/>
          </a:p>
          <a:p>
            <a:pPr marL="604519" lvl="1" indent="-302260" algn="just">
              <a:lnSpc>
                <a:spcPts val="2799"/>
              </a:lnSpc>
              <a:buFont typeface="Arial"/>
              <a:buChar char="•"/>
            </a:pPr>
            <a:r>
              <a:rPr lang="en-US" sz="2799" u="sng">
                <a:solidFill>
                  <a:srgbClr val="343434"/>
                </a:solidFill>
                <a:latin typeface="Raleway Bold"/>
                <a:hlinkClick r:id="rId4" tooltip="https://appreciativeinquiry.champlain.edu/learn/appreciative-inquiry-introduction/"/>
              </a:rPr>
              <a:t>Appreciative Inquiry </a:t>
            </a:r>
          </a:p>
          <a:p>
            <a:pPr algn="just">
              <a:lnSpc>
                <a:spcPts val="2799"/>
              </a:lnSpc>
            </a:pPr>
            <a:endParaRPr lang="en-US" sz="2799" u="sng">
              <a:solidFill>
                <a:srgbClr val="343434"/>
              </a:solidFill>
              <a:latin typeface="Raleway Bold"/>
              <a:hlinkClick r:id="rId4" tooltip="https://appreciativeinquiry.champlain.edu/learn/appreciative-inquiry-introduction/"/>
            </a:endParaRPr>
          </a:p>
          <a:p>
            <a:pPr marL="604519" lvl="1" indent="-302260" algn="just">
              <a:lnSpc>
                <a:spcPts val="2799"/>
              </a:lnSpc>
              <a:buFont typeface="Arial"/>
              <a:buChar char="•"/>
            </a:pPr>
            <a:r>
              <a:rPr lang="en-US" sz="2799" u="sng">
                <a:solidFill>
                  <a:srgbClr val="343434"/>
                </a:solidFill>
                <a:latin typeface="Raleway Bold"/>
                <a:hlinkClick r:id="rId5" tooltip="https://ecotrust.org/call-to-action-for-indigenous-communities/"/>
              </a:rPr>
              <a:t>Call to Action for Indigenous Communities</a:t>
            </a:r>
          </a:p>
          <a:p>
            <a:pPr algn="just">
              <a:lnSpc>
                <a:spcPts val="2799"/>
              </a:lnSpc>
            </a:pPr>
            <a:endParaRPr lang="en-US" sz="2799" u="sng">
              <a:solidFill>
                <a:srgbClr val="343434"/>
              </a:solidFill>
              <a:latin typeface="Raleway Bold"/>
              <a:hlinkClick r:id="rId5" tooltip="https://ecotrust.org/call-to-action-for-indigenous-communities/"/>
            </a:endParaRPr>
          </a:p>
          <a:p>
            <a:pPr marL="604519" lvl="1" indent="-302260" algn="just">
              <a:lnSpc>
                <a:spcPts val="2799"/>
              </a:lnSpc>
              <a:buFont typeface="Arial"/>
              <a:buChar char="•"/>
            </a:pPr>
            <a:r>
              <a:rPr lang="en-US" sz="2799" u="sng">
                <a:solidFill>
                  <a:srgbClr val="343434"/>
                </a:solidFill>
                <a:latin typeface="Raleway Bold"/>
                <a:hlinkClick r:id="rId6" tooltip="https://www.pdx.edu/center-womens-leadership/defining-our-work"/>
              </a:rPr>
              <a:t>Definitions used in Intersectional work </a:t>
            </a:r>
          </a:p>
          <a:p>
            <a:pPr algn="just">
              <a:lnSpc>
                <a:spcPts val="2799"/>
              </a:lnSpc>
            </a:pPr>
            <a:endParaRPr lang="en-US" sz="2799" u="sng">
              <a:solidFill>
                <a:srgbClr val="343434"/>
              </a:solidFill>
              <a:latin typeface="Raleway Bold"/>
              <a:hlinkClick r:id="rId6" tooltip="https://www.pdx.edu/center-womens-leadership/defining-our-work"/>
            </a:endParaRPr>
          </a:p>
          <a:p>
            <a:pPr marL="604519" lvl="1" indent="-302260" algn="just">
              <a:lnSpc>
                <a:spcPts val="2799"/>
              </a:lnSpc>
              <a:buFont typeface="Arial"/>
              <a:buChar char="•"/>
            </a:pPr>
            <a:r>
              <a:rPr lang="en-US" sz="2799" u="sng">
                <a:solidFill>
                  <a:srgbClr val="343434"/>
                </a:solidFill>
                <a:latin typeface="Raleway Bold"/>
                <a:hlinkClick r:id="rId7" tooltip="https://www.akpress.org/emergentstrategy.html"/>
              </a:rPr>
              <a:t>Emergent Strategy </a:t>
            </a:r>
          </a:p>
          <a:p>
            <a:pPr algn="just">
              <a:lnSpc>
                <a:spcPts val="2799"/>
              </a:lnSpc>
            </a:pPr>
            <a:endParaRPr lang="en-US" sz="2799" u="sng">
              <a:solidFill>
                <a:srgbClr val="343434"/>
              </a:solidFill>
              <a:latin typeface="Raleway Bold"/>
              <a:hlinkClick r:id="rId7" tooltip="https://www.akpress.org/emergentstrategy.html"/>
            </a:endParaRPr>
          </a:p>
          <a:p>
            <a:pPr marL="604519" lvl="1" indent="-302260" algn="just">
              <a:lnSpc>
                <a:spcPts val="2799"/>
              </a:lnSpc>
              <a:buFont typeface="Arial"/>
              <a:buChar char="•"/>
            </a:pPr>
            <a:r>
              <a:rPr lang="en-US" sz="2799" u="sng">
                <a:solidFill>
                  <a:srgbClr val="343434"/>
                </a:solidFill>
                <a:latin typeface="Raleway Bold"/>
                <a:hlinkClick r:id="rId8" tooltip="https://www.mentalhealthsf.org/wp-content/uploads/2020/01/HelpingFixingServing-by-Rachel-Remen.pdf"/>
              </a:rPr>
              <a:t>Helping, Serving or Fixing?</a:t>
            </a:r>
          </a:p>
          <a:p>
            <a:pPr algn="just">
              <a:lnSpc>
                <a:spcPts val="2799"/>
              </a:lnSpc>
            </a:pPr>
            <a:endParaRPr lang="en-US" sz="2799" u="sng">
              <a:solidFill>
                <a:srgbClr val="343434"/>
              </a:solidFill>
              <a:latin typeface="Raleway Bold"/>
              <a:hlinkClick r:id="rId8" tooltip="https://www.mentalhealthsf.org/wp-content/uploads/2020/01/HelpingFixingServing-by-Rachel-Remen.pdf"/>
            </a:endParaRPr>
          </a:p>
          <a:p>
            <a:pPr marL="604519" lvl="1" indent="-302260" algn="just">
              <a:lnSpc>
                <a:spcPts val="2799"/>
              </a:lnSpc>
              <a:buFont typeface="Arial"/>
              <a:buChar char="•"/>
            </a:pPr>
            <a:r>
              <a:rPr lang="en-US" sz="2799" u="sng">
                <a:solidFill>
                  <a:srgbClr val="343434"/>
                </a:solidFill>
                <a:latin typeface="Raleway Bold"/>
                <a:hlinkClick r:id="rId9" tooltip="https://www.youtube.com/watch?v=ViDtnfQ9FHc"/>
              </a:rPr>
              <a:t>Intersectional Feminism </a:t>
            </a:r>
          </a:p>
          <a:p>
            <a:pPr algn="just">
              <a:lnSpc>
                <a:spcPts val="2799"/>
              </a:lnSpc>
            </a:pPr>
            <a:endParaRPr lang="en-US" sz="2799" u="sng">
              <a:solidFill>
                <a:srgbClr val="343434"/>
              </a:solidFill>
              <a:latin typeface="Raleway Bold"/>
              <a:hlinkClick r:id="rId9" tooltip="https://www.youtube.com/watch?v=ViDtnfQ9FHc"/>
            </a:endParaRPr>
          </a:p>
          <a:p>
            <a:pPr marL="604519" lvl="1" indent="-302260" algn="just">
              <a:lnSpc>
                <a:spcPts val="2799"/>
              </a:lnSpc>
              <a:buFont typeface="Arial"/>
              <a:buChar char="•"/>
            </a:pPr>
            <a:r>
              <a:rPr lang="en-US" sz="2799" u="sng">
                <a:solidFill>
                  <a:srgbClr val="343434"/>
                </a:solidFill>
                <a:latin typeface="Raleway Bold"/>
                <a:hlinkClick r:id="rId10" tooltip="https://fmcquaker.org/wp-content/uploads/2021/09/Attention-to-Ouch-Oops-Whoa.pdf"/>
              </a:rPr>
              <a:t>Oops, Ouch, Whoa</a:t>
            </a:r>
          </a:p>
          <a:p>
            <a:pPr algn="just">
              <a:lnSpc>
                <a:spcPts val="2799"/>
              </a:lnSpc>
            </a:pPr>
            <a:endParaRPr lang="en-US" sz="2799" u="sng">
              <a:solidFill>
                <a:srgbClr val="343434"/>
              </a:solidFill>
              <a:latin typeface="Raleway Bold"/>
              <a:hlinkClick r:id="rId10" tooltip="https://fmcquaker.org/wp-content/uploads/2021/09/Attention-to-Ouch-Oops-Whoa.pdf"/>
            </a:endParaRPr>
          </a:p>
          <a:p>
            <a:pPr marL="604519" lvl="1" indent="-302260" algn="just">
              <a:lnSpc>
                <a:spcPts val="2799"/>
              </a:lnSpc>
              <a:buFont typeface="Arial"/>
              <a:buChar char="•"/>
            </a:pPr>
            <a:r>
              <a:rPr lang="en-US" sz="2799" u="sng">
                <a:solidFill>
                  <a:srgbClr val="343434"/>
                </a:solidFill>
                <a:latin typeface="Raleway Bold"/>
                <a:hlinkClick r:id="rId11" tooltip="https://www.forbes.com/sites/forbescoachescouncil/2022/10/24/a-three-step-process-to-instill-positive-accountability-with-your-team/?sh=6b07401f63b1"/>
              </a:rPr>
              <a:t>Positive Accountability </a:t>
            </a:r>
          </a:p>
          <a:p>
            <a:pPr algn="just">
              <a:lnSpc>
                <a:spcPts val="2799"/>
              </a:lnSpc>
            </a:pPr>
            <a:endParaRPr lang="en-US" sz="2799" u="sng">
              <a:solidFill>
                <a:srgbClr val="343434"/>
              </a:solidFill>
              <a:latin typeface="Raleway Bold"/>
              <a:hlinkClick r:id="rId11" tooltip="https://www.forbes.com/sites/forbescoachescouncil/2022/10/24/a-three-step-process-to-instill-positive-accountability-with-your-team/?sh=6b07401f63b1"/>
            </a:endParaRPr>
          </a:p>
          <a:p>
            <a:pPr marL="604519" lvl="1" indent="-302260" algn="just">
              <a:lnSpc>
                <a:spcPts val="2799"/>
              </a:lnSpc>
              <a:buFont typeface="Arial"/>
              <a:buChar char="•"/>
            </a:pPr>
            <a:r>
              <a:rPr lang="en-US" sz="2799" u="sng">
                <a:solidFill>
                  <a:srgbClr val="343434"/>
                </a:solidFill>
                <a:latin typeface="Raleway Bold"/>
                <a:hlinkClick r:id="rId12" tooltip="https://sustainingcommunity.wordpress.com/2019/02/01/4-types-of-power/"/>
              </a:rPr>
              <a:t>Power over, Power for, Power With</a:t>
            </a:r>
          </a:p>
          <a:p>
            <a:pPr algn="just">
              <a:lnSpc>
                <a:spcPts val="2799"/>
              </a:lnSpc>
            </a:pPr>
            <a:endParaRPr lang="en-US" sz="2799" u="sng">
              <a:solidFill>
                <a:srgbClr val="343434"/>
              </a:solidFill>
              <a:latin typeface="Raleway Bold"/>
              <a:hlinkClick r:id="rId12" tooltip="https://sustainingcommunity.wordpress.com/2019/02/01/4-types-of-power/"/>
            </a:endParaRPr>
          </a:p>
          <a:p>
            <a:pPr marL="604519" lvl="1" indent="-302260" algn="just">
              <a:lnSpc>
                <a:spcPts val="2799"/>
              </a:lnSpc>
              <a:buFont typeface="Arial"/>
              <a:buChar char="•"/>
            </a:pPr>
            <a:r>
              <a:rPr lang="en-US" sz="2799" u="sng">
                <a:solidFill>
                  <a:srgbClr val="343434"/>
                </a:solidFill>
                <a:latin typeface="Raleway Bold"/>
                <a:hlinkClick r:id="rId13" tooltip="https://www.cacgrants.org/assets/ce/Documents/2019/WhiteDominantCulture.pdf"/>
              </a:rPr>
              <a:t>Tools for Addressing White Dominant Culture </a:t>
            </a:r>
          </a:p>
          <a:p>
            <a:pPr algn="just">
              <a:lnSpc>
                <a:spcPts val="2799"/>
              </a:lnSpc>
            </a:pPr>
            <a:endParaRPr lang="en-US" sz="2799" u="sng">
              <a:solidFill>
                <a:srgbClr val="343434"/>
              </a:solidFill>
              <a:latin typeface="Raleway Bold"/>
              <a:hlinkClick r:id="rId13" tooltip="https://www.cacgrants.org/assets/ce/Documents/2019/WhiteDominantCulture.pdf"/>
            </a:endParaRPr>
          </a:p>
          <a:p>
            <a:pPr marL="604519" lvl="1" indent="-302260" algn="just">
              <a:lnSpc>
                <a:spcPts val="2799"/>
              </a:lnSpc>
              <a:buFont typeface="Arial"/>
              <a:buChar char="•"/>
            </a:pPr>
            <a:r>
              <a:rPr lang="en-US" sz="2799" u="sng">
                <a:solidFill>
                  <a:srgbClr val="343434"/>
                </a:solidFill>
                <a:latin typeface="Raleway Bold"/>
                <a:hlinkClick r:id="rId14" tooltip="https://margaretwheatley.com/books-products/books/who-do-we-choose-to-be/"/>
              </a:rPr>
              <a:t>Who Do We Choose To Be? Facing Reality | Claiming Leadership | Restoring Sanity</a:t>
            </a:r>
          </a:p>
          <a:p>
            <a:pPr algn="just">
              <a:lnSpc>
                <a:spcPts val="2799"/>
              </a:lnSpc>
            </a:pPr>
            <a:endParaRPr lang="en-US" sz="2799" u="sng">
              <a:solidFill>
                <a:srgbClr val="343434"/>
              </a:solidFill>
              <a:latin typeface="Raleway Bold"/>
              <a:hlinkClick r:id="rId14" tooltip="https://margaretwheatley.com/books-products/books/who-do-we-choose-to-be/"/>
            </a:endParaRPr>
          </a:p>
          <a:p>
            <a:pPr algn="just">
              <a:lnSpc>
                <a:spcPts val="2799"/>
              </a:lnSpc>
            </a:pPr>
            <a:endParaRPr lang="en-US" sz="2799" u="sng">
              <a:solidFill>
                <a:srgbClr val="343434"/>
              </a:solidFill>
              <a:latin typeface="Raleway Bold"/>
              <a:hlinkClick r:id="rId14" tooltip="https://margaretwheatley.com/books-products/books/who-do-we-choose-to-be/"/>
            </a:endParaRPr>
          </a:p>
        </p:txBody>
      </p:sp>
      <p:sp>
        <p:nvSpPr>
          <p:cNvPr id="4" name="TextBox 4"/>
          <p:cNvSpPr txBox="1"/>
          <p:nvPr/>
        </p:nvSpPr>
        <p:spPr>
          <a:xfrm>
            <a:off x="0" y="356235"/>
            <a:ext cx="18288000" cy="672465"/>
          </a:xfrm>
          <a:prstGeom prst="rect">
            <a:avLst/>
          </a:prstGeom>
        </p:spPr>
        <p:txBody>
          <a:bodyPr lIns="0" tIns="0" rIns="0" bIns="0" rtlCol="0" anchor="t">
            <a:spAutoFit/>
          </a:bodyPr>
          <a:lstStyle/>
          <a:p>
            <a:pPr algn="ctr">
              <a:lnSpc>
                <a:spcPts val="5459"/>
              </a:lnSpc>
            </a:pPr>
            <a:r>
              <a:rPr lang="en-US" sz="3899">
                <a:solidFill>
                  <a:srgbClr val="343434"/>
                </a:solidFill>
                <a:latin typeface="Yeseva One"/>
              </a:rPr>
              <a:t>Intersectional Feminist Leadership Resources</a:t>
            </a:r>
          </a:p>
        </p:txBody>
      </p:sp>
      <p:sp>
        <p:nvSpPr>
          <p:cNvPr id="5" name="Freeform 5"/>
          <p:cNvSpPr/>
          <p:nvPr/>
        </p:nvSpPr>
        <p:spPr>
          <a:xfrm>
            <a:off x="15683096" y="7997535"/>
            <a:ext cx="2289465" cy="2289465"/>
          </a:xfrm>
          <a:custGeom>
            <a:avLst/>
            <a:gdLst/>
            <a:ahLst/>
            <a:cxnLst/>
            <a:rect l="l" t="t" r="r" b="b"/>
            <a:pathLst>
              <a:path w="2289465" h="2289465">
                <a:moveTo>
                  <a:pt x="0" y="0"/>
                </a:moveTo>
                <a:lnTo>
                  <a:pt x="2289465" y="0"/>
                </a:lnTo>
                <a:lnTo>
                  <a:pt x="2289465" y="2289465"/>
                </a:lnTo>
                <a:lnTo>
                  <a:pt x="0" y="2289465"/>
                </a:lnTo>
                <a:lnTo>
                  <a:pt x="0" y="0"/>
                </a:lnTo>
                <a:close/>
              </a:path>
            </a:pathLst>
          </a:custGeom>
          <a:blipFill>
            <a:blip r:embed="rId15"/>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D6AB"/>
        </a:solidFill>
        <a:effectLst/>
      </p:bgPr>
    </p:bg>
    <p:spTree>
      <p:nvGrpSpPr>
        <p:cNvPr id="1" name=""/>
        <p:cNvGrpSpPr/>
        <p:nvPr/>
      </p:nvGrpSpPr>
      <p:grpSpPr>
        <a:xfrm>
          <a:off x="0" y="0"/>
          <a:ext cx="0" cy="0"/>
          <a:chOff x="0" y="0"/>
          <a:chExt cx="0" cy="0"/>
        </a:xfrm>
      </p:grpSpPr>
      <p:sp>
        <p:nvSpPr>
          <p:cNvPr id="2" name="AutoShape 2"/>
          <p:cNvSpPr/>
          <p:nvPr/>
        </p:nvSpPr>
        <p:spPr>
          <a:xfrm>
            <a:off x="12317229" y="8453325"/>
            <a:ext cx="2569097" cy="0"/>
          </a:xfrm>
          <a:prstGeom prst="line">
            <a:avLst/>
          </a:prstGeom>
          <a:ln w="47625" cap="rnd">
            <a:solidFill>
              <a:srgbClr val="FFFFFF"/>
            </a:solidFill>
            <a:prstDash val="solid"/>
            <a:headEnd type="oval" w="lg" len="lg"/>
            <a:tailEnd type="oval" w="lg" len="lg"/>
          </a:ln>
        </p:spPr>
      </p:sp>
      <p:sp>
        <p:nvSpPr>
          <p:cNvPr id="3" name="AutoShape 3"/>
          <p:cNvSpPr/>
          <p:nvPr/>
        </p:nvSpPr>
        <p:spPr>
          <a:xfrm>
            <a:off x="3534532" y="8453325"/>
            <a:ext cx="2466705" cy="0"/>
          </a:xfrm>
          <a:prstGeom prst="line">
            <a:avLst/>
          </a:prstGeom>
          <a:ln w="47625" cap="rnd">
            <a:solidFill>
              <a:srgbClr val="FFFFFF"/>
            </a:solidFill>
            <a:prstDash val="solid"/>
            <a:headEnd type="oval" w="lg" len="lg"/>
            <a:tailEnd type="oval" w="lg" len="lg"/>
          </a:ln>
        </p:spPr>
      </p:sp>
      <p:sp>
        <p:nvSpPr>
          <p:cNvPr id="4" name="Freeform 4"/>
          <p:cNvSpPr/>
          <p:nvPr/>
        </p:nvSpPr>
        <p:spPr>
          <a:xfrm rot="-10800000">
            <a:off x="12317229" y="-122901"/>
            <a:ext cx="6072455" cy="7473791"/>
          </a:xfrm>
          <a:custGeom>
            <a:avLst/>
            <a:gdLst/>
            <a:ahLst/>
            <a:cxnLst/>
            <a:rect l="l" t="t" r="r" b="b"/>
            <a:pathLst>
              <a:path w="6072455" h="7473791">
                <a:moveTo>
                  <a:pt x="0" y="0"/>
                </a:moveTo>
                <a:lnTo>
                  <a:pt x="6072455" y="0"/>
                </a:lnTo>
                <a:lnTo>
                  <a:pt x="6072455" y="7473791"/>
                </a:lnTo>
                <a:lnTo>
                  <a:pt x="0" y="74737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5552232" y="87020"/>
            <a:ext cx="7378140" cy="2693751"/>
          </a:xfrm>
          <a:prstGeom prst="rect">
            <a:avLst/>
          </a:prstGeom>
        </p:spPr>
        <p:txBody>
          <a:bodyPr lIns="0" tIns="0" rIns="0" bIns="0" rtlCol="0" anchor="t">
            <a:spAutoFit/>
          </a:bodyPr>
          <a:lstStyle/>
          <a:p>
            <a:pPr algn="ctr">
              <a:lnSpc>
                <a:spcPts val="10080"/>
              </a:lnSpc>
              <a:spcBef>
                <a:spcPct val="0"/>
              </a:spcBef>
            </a:pPr>
            <a:r>
              <a:rPr lang="en-US" sz="7200" dirty="0">
                <a:solidFill>
                  <a:srgbClr val="7B4EA8"/>
                </a:solidFill>
                <a:latin typeface="Yeseva One"/>
              </a:rPr>
              <a:t>CWL DIRECTORS</a:t>
            </a:r>
          </a:p>
        </p:txBody>
      </p:sp>
      <p:sp>
        <p:nvSpPr>
          <p:cNvPr id="6" name="Freeform 6"/>
          <p:cNvSpPr/>
          <p:nvPr/>
        </p:nvSpPr>
        <p:spPr>
          <a:xfrm rot="-10800000" flipH="1">
            <a:off x="0" y="0"/>
            <a:ext cx="6165374" cy="7588152"/>
          </a:xfrm>
          <a:custGeom>
            <a:avLst/>
            <a:gdLst/>
            <a:ahLst/>
            <a:cxnLst/>
            <a:rect l="l" t="t" r="r" b="b"/>
            <a:pathLst>
              <a:path w="6165374" h="7588152">
                <a:moveTo>
                  <a:pt x="6165374" y="0"/>
                </a:moveTo>
                <a:lnTo>
                  <a:pt x="0" y="0"/>
                </a:lnTo>
                <a:lnTo>
                  <a:pt x="0" y="7588152"/>
                </a:lnTo>
                <a:lnTo>
                  <a:pt x="6165374" y="7588152"/>
                </a:lnTo>
                <a:lnTo>
                  <a:pt x="6165374"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a:grpSpLocks noChangeAspect="1"/>
          </p:cNvGrpSpPr>
          <p:nvPr/>
        </p:nvGrpSpPr>
        <p:grpSpPr>
          <a:xfrm>
            <a:off x="1670056" y="2057772"/>
            <a:ext cx="6195658" cy="6171456"/>
            <a:chOff x="0" y="0"/>
            <a:chExt cx="6502400" cy="6477000"/>
          </a:xfrm>
        </p:grpSpPr>
        <p:sp>
          <p:nvSpPr>
            <p:cNvPr id="8" name="Freeform 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r="223"/>
              </a:stretch>
            </a:blipFill>
          </p:spPr>
        </p:sp>
        <p:sp>
          <p:nvSpPr>
            <p:cNvPr id="9" name="Freeform 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nvGrpSpPr>
          <p:cNvPr id="10" name="Group 10"/>
          <p:cNvGrpSpPr>
            <a:grpSpLocks noChangeAspect="1"/>
          </p:cNvGrpSpPr>
          <p:nvPr/>
        </p:nvGrpSpPr>
        <p:grpSpPr>
          <a:xfrm>
            <a:off x="10347292" y="2057772"/>
            <a:ext cx="6195658" cy="6171456"/>
            <a:chOff x="0" y="0"/>
            <a:chExt cx="6502400" cy="6477000"/>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r="223"/>
              </a:stretch>
            </a:blipFill>
          </p:spPr>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sp>
        <p:nvSpPr>
          <p:cNvPr id="13" name="Freeform 13"/>
          <p:cNvSpPr/>
          <p:nvPr/>
        </p:nvSpPr>
        <p:spPr>
          <a:xfrm>
            <a:off x="7769636" y="6176680"/>
            <a:ext cx="2822944" cy="2822944"/>
          </a:xfrm>
          <a:custGeom>
            <a:avLst/>
            <a:gdLst/>
            <a:ahLst/>
            <a:cxnLst/>
            <a:rect l="l" t="t" r="r" b="b"/>
            <a:pathLst>
              <a:path w="2822944" h="2822944">
                <a:moveTo>
                  <a:pt x="0" y="0"/>
                </a:moveTo>
                <a:lnTo>
                  <a:pt x="2822944" y="0"/>
                </a:lnTo>
                <a:lnTo>
                  <a:pt x="2822944" y="2822945"/>
                </a:lnTo>
                <a:lnTo>
                  <a:pt x="0" y="2822945"/>
                </a:lnTo>
                <a:lnTo>
                  <a:pt x="0" y="0"/>
                </a:lnTo>
                <a:close/>
              </a:path>
            </a:pathLst>
          </a:custGeom>
          <a:blipFill>
            <a:blip r:embed="rId6"/>
            <a:stretch>
              <a:fillRect/>
            </a:stretch>
          </a:blipFill>
        </p:spPr>
      </p:sp>
      <p:sp>
        <p:nvSpPr>
          <p:cNvPr id="14" name="TextBox 14"/>
          <p:cNvSpPr txBox="1"/>
          <p:nvPr/>
        </p:nvSpPr>
        <p:spPr>
          <a:xfrm>
            <a:off x="1083632" y="8724787"/>
            <a:ext cx="7368505" cy="1392555"/>
          </a:xfrm>
          <a:prstGeom prst="rect">
            <a:avLst/>
          </a:prstGeom>
        </p:spPr>
        <p:txBody>
          <a:bodyPr lIns="0" tIns="0" rIns="0" bIns="0" rtlCol="0" anchor="t">
            <a:spAutoFit/>
          </a:bodyPr>
          <a:lstStyle/>
          <a:p>
            <a:pPr algn="ctr">
              <a:lnSpc>
                <a:spcPts val="2700"/>
              </a:lnSpc>
            </a:pPr>
            <a:r>
              <a:rPr lang="en-US" sz="2700">
                <a:solidFill>
                  <a:srgbClr val="5D5F64"/>
                </a:solidFill>
                <a:latin typeface="Palanquin Medium Bold"/>
              </a:rPr>
              <a:t>Vicki Reitenauer</a:t>
            </a:r>
          </a:p>
          <a:p>
            <a:pPr algn="ctr">
              <a:lnSpc>
                <a:spcPts val="2700"/>
              </a:lnSpc>
            </a:pPr>
            <a:r>
              <a:rPr lang="en-US" sz="2700">
                <a:solidFill>
                  <a:srgbClr val="5D5F64"/>
                </a:solidFill>
                <a:latin typeface="Palanquin Medium Bold"/>
              </a:rPr>
              <a:t>Co-Director, Center for Women’s Leadership</a:t>
            </a:r>
          </a:p>
          <a:p>
            <a:pPr algn="ctr">
              <a:lnSpc>
                <a:spcPts val="2700"/>
              </a:lnSpc>
            </a:pPr>
            <a:r>
              <a:rPr lang="en-US" sz="2700">
                <a:solidFill>
                  <a:srgbClr val="5D5F64"/>
                </a:solidFill>
                <a:latin typeface="Palanquin Medium Bold"/>
              </a:rPr>
              <a:t>Portland State University </a:t>
            </a:r>
          </a:p>
          <a:p>
            <a:pPr algn="ctr">
              <a:lnSpc>
                <a:spcPts val="2700"/>
              </a:lnSpc>
            </a:pPr>
            <a:r>
              <a:rPr lang="en-US" sz="2700">
                <a:solidFill>
                  <a:srgbClr val="5D5F64"/>
                </a:solidFill>
                <a:latin typeface="Palanquin Medium Bold"/>
              </a:rPr>
              <a:t>vicr@pdx.edu</a:t>
            </a:r>
          </a:p>
        </p:txBody>
      </p:sp>
      <p:sp>
        <p:nvSpPr>
          <p:cNvPr id="15" name="TextBox 15"/>
          <p:cNvSpPr txBox="1"/>
          <p:nvPr/>
        </p:nvSpPr>
        <p:spPr>
          <a:xfrm>
            <a:off x="10038826" y="8724787"/>
            <a:ext cx="7097848" cy="1392555"/>
          </a:xfrm>
          <a:prstGeom prst="rect">
            <a:avLst/>
          </a:prstGeom>
        </p:spPr>
        <p:txBody>
          <a:bodyPr lIns="0" tIns="0" rIns="0" bIns="0" rtlCol="0" anchor="t">
            <a:spAutoFit/>
          </a:bodyPr>
          <a:lstStyle/>
          <a:p>
            <a:pPr algn="ctr">
              <a:lnSpc>
                <a:spcPts val="2700"/>
              </a:lnSpc>
            </a:pPr>
            <a:r>
              <a:rPr lang="en-US" sz="2700">
                <a:solidFill>
                  <a:srgbClr val="5D5F64"/>
                </a:solidFill>
                <a:latin typeface="Palanquin Medium Bold"/>
              </a:rPr>
              <a:t>Jessica Mole Heilman</a:t>
            </a:r>
          </a:p>
          <a:p>
            <a:pPr algn="ctr">
              <a:lnSpc>
                <a:spcPts val="2700"/>
              </a:lnSpc>
            </a:pPr>
            <a:r>
              <a:rPr lang="en-US" sz="2700">
                <a:solidFill>
                  <a:srgbClr val="5D5F64"/>
                </a:solidFill>
                <a:latin typeface="Palanquin Medium Bold"/>
              </a:rPr>
              <a:t>Co-Director, Center for Women's Leadership</a:t>
            </a:r>
          </a:p>
          <a:p>
            <a:pPr algn="ctr">
              <a:lnSpc>
                <a:spcPts val="2700"/>
              </a:lnSpc>
            </a:pPr>
            <a:r>
              <a:rPr lang="en-US" sz="2700">
                <a:solidFill>
                  <a:srgbClr val="5D5F64"/>
                </a:solidFill>
                <a:latin typeface="Palanquin Medium Bold"/>
              </a:rPr>
              <a:t>Portland State University </a:t>
            </a:r>
          </a:p>
          <a:p>
            <a:pPr algn="ctr">
              <a:lnSpc>
                <a:spcPts val="2700"/>
              </a:lnSpc>
            </a:pPr>
            <a:r>
              <a:rPr lang="en-US" sz="2700">
                <a:solidFill>
                  <a:srgbClr val="5D5F64"/>
                </a:solidFill>
                <a:latin typeface="Palanquin Medium Bold"/>
              </a:rPr>
              <a:t>jmole@pdx.edu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4946"/>
        </a:solidFill>
        <a:effectLst/>
      </p:bgPr>
    </p:bg>
    <p:spTree>
      <p:nvGrpSpPr>
        <p:cNvPr id="1" name=""/>
        <p:cNvGrpSpPr/>
        <p:nvPr/>
      </p:nvGrpSpPr>
      <p:grpSpPr>
        <a:xfrm>
          <a:off x="0" y="0"/>
          <a:ext cx="0" cy="0"/>
          <a:chOff x="0" y="0"/>
          <a:chExt cx="0" cy="0"/>
        </a:xfrm>
      </p:grpSpPr>
      <p:sp>
        <p:nvSpPr>
          <p:cNvPr id="2" name="Freeform 2"/>
          <p:cNvSpPr/>
          <p:nvPr/>
        </p:nvSpPr>
        <p:spPr>
          <a:xfrm rot="-10800000" flipH="1">
            <a:off x="-660945" y="-160701"/>
            <a:ext cx="6165374" cy="7588152"/>
          </a:xfrm>
          <a:custGeom>
            <a:avLst/>
            <a:gdLst/>
            <a:ahLst/>
            <a:cxnLst/>
            <a:rect l="l" t="t" r="r" b="b"/>
            <a:pathLst>
              <a:path w="6165374" h="7588152">
                <a:moveTo>
                  <a:pt x="6165373" y="0"/>
                </a:moveTo>
                <a:lnTo>
                  <a:pt x="0" y="0"/>
                </a:lnTo>
                <a:lnTo>
                  <a:pt x="0" y="7588152"/>
                </a:lnTo>
                <a:lnTo>
                  <a:pt x="6165373" y="7588152"/>
                </a:lnTo>
                <a:lnTo>
                  <a:pt x="616537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1645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4">
              <a:alphaModFix amt="29000"/>
            </a:blip>
            <a:stretch>
              <a:fillRect l="-12500" r="-56250"/>
            </a:stretch>
          </a:blipFill>
        </p:spPr>
      </p:sp>
      <p:sp>
        <p:nvSpPr>
          <p:cNvPr id="4" name="AutoShape 4"/>
          <p:cNvSpPr/>
          <p:nvPr/>
        </p:nvSpPr>
        <p:spPr>
          <a:xfrm rot="5400000">
            <a:off x="3986735" y="5119687"/>
            <a:ext cx="10287000" cy="0"/>
          </a:xfrm>
          <a:prstGeom prst="line">
            <a:avLst/>
          </a:prstGeom>
          <a:ln w="47625" cap="flat">
            <a:solidFill>
              <a:srgbClr val="27C7BD"/>
            </a:solidFill>
            <a:prstDash val="solid"/>
            <a:headEnd type="none" w="sm" len="sm"/>
            <a:tailEnd type="none" w="sm" len="sm"/>
          </a:ln>
        </p:spPr>
      </p:sp>
      <p:sp>
        <p:nvSpPr>
          <p:cNvPr id="5" name="TextBox 5"/>
          <p:cNvSpPr txBox="1"/>
          <p:nvPr/>
        </p:nvSpPr>
        <p:spPr>
          <a:xfrm>
            <a:off x="778324" y="4073699"/>
            <a:ext cx="8351911" cy="1736796"/>
          </a:xfrm>
          <a:prstGeom prst="rect">
            <a:avLst/>
          </a:prstGeom>
        </p:spPr>
        <p:txBody>
          <a:bodyPr lIns="0" tIns="0" rIns="0" bIns="0" rtlCol="0" anchor="t">
            <a:spAutoFit/>
          </a:bodyPr>
          <a:lstStyle/>
          <a:p>
            <a:pPr algn="ctr">
              <a:lnSpc>
                <a:spcPts val="6652"/>
              </a:lnSpc>
            </a:pPr>
            <a:r>
              <a:rPr lang="en-US" sz="7002" spc="231">
                <a:solidFill>
                  <a:srgbClr val="FFFFFF"/>
                </a:solidFill>
                <a:latin typeface="Yeseva One"/>
              </a:rPr>
              <a:t>Session</a:t>
            </a:r>
          </a:p>
          <a:p>
            <a:pPr algn="ctr">
              <a:lnSpc>
                <a:spcPts val="6652"/>
              </a:lnSpc>
            </a:pPr>
            <a:r>
              <a:rPr lang="en-US" sz="7002" spc="231">
                <a:solidFill>
                  <a:srgbClr val="FFFFFF"/>
                </a:solidFill>
                <a:latin typeface="Yeseva One"/>
              </a:rPr>
              <a:t>Overview</a:t>
            </a:r>
          </a:p>
        </p:txBody>
      </p:sp>
      <p:sp>
        <p:nvSpPr>
          <p:cNvPr id="6" name="Freeform 6"/>
          <p:cNvSpPr/>
          <p:nvPr/>
        </p:nvSpPr>
        <p:spPr>
          <a:xfrm>
            <a:off x="15778198" y="8073307"/>
            <a:ext cx="2111518" cy="2111518"/>
          </a:xfrm>
          <a:custGeom>
            <a:avLst/>
            <a:gdLst/>
            <a:ahLst/>
            <a:cxnLst/>
            <a:rect l="l" t="t" r="r" b="b"/>
            <a:pathLst>
              <a:path w="2111518" h="2111518">
                <a:moveTo>
                  <a:pt x="0" y="0"/>
                </a:moveTo>
                <a:lnTo>
                  <a:pt x="2111518" y="0"/>
                </a:lnTo>
                <a:lnTo>
                  <a:pt x="2111518" y="2111518"/>
                </a:lnTo>
                <a:lnTo>
                  <a:pt x="0" y="2111518"/>
                </a:lnTo>
                <a:lnTo>
                  <a:pt x="0" y="0"/>
                </a:lnTo>
                <a:close/>
              </a:path>
            </a:pathLst>
          </a:custGeom>
          <a:blipFill>
            <a:blip r:embed="rId5"/>
            <a:stretch>
              <a:fillRect/>
            </a:stretch>
          </a:blipFill>
        </p:spPr>
      </p:sp>
      <p:grpSp>
        <p:nvGrpSpPr>
          <p:cNvPr id="7" name="Group 7"/>
          <p:cNvGrpSpPr/>
          <p:nvPr/>
        </p:nvGrpSpPr>
        <p:grpSpPr>
          <a:xfrm>
            <a:off x="10173730" y="1655824"/>
            <a:ext cx="7352999" cy="6110371"/>
            <a:chOff x="0" y="0"/>
            <a:chExt cx="9803999" cy="8147161"/>
          </a:xfrm>
        </p:grpSpPr>
        <p:sp>
          <p:nvSpPr>
            <p:cNvPr id="8" name="Freeform 8"/>
            <p:cNvSpPr/>
            <p:nvPr/>
          </p:nvSpPr>
          <p:spPr>
            <a:xfrm>
              <a:off x="0" y="3486701"/>
              <a:ext cx="9515883" cy="1226782"/>
            </a:xfrm>
            <a:custGeom>
              <a:avLst/>
              <a:gdLst/>
              <a:ahLst/>
              <a:cxnLst/>
              <a:rect l="l" t="t" r="r" b="b"/>
              <a:pathLst>
                <a:path w="9515883" h="1226782">
                  <a:moveTo>
                    <a:pt x="0" y="0"/>
                  </a:moveTo>
                  <a:lnTo>
                    <a:pt x="9515883" y="0"/>
                  </a:lnTo>
                  <a:lnTo>
                    <a:pt x="9515883" y="1226782"/>
                  </a:lnTo>
                  <a:lnTo>
                    <a:pt x="0" y="1226782"/>
                  </a:lnTo>
                  <a:lnTo>
                    <a:pt x="0" y="0"/>
                  </a:lnTo>
                  <a:close/>
                </a:path>
              </a:pathLst>
            </a:custGeom>
            <a:blipFill>
              <a:blip r:embed="rId6">
                <a:alphaModFix amt="49000"/>
              </a:blip>
              <a:stretch>
                <a:fillRect t="-195555" r="-6888" b="-50597"/>
              </a:stretch>
            </a:blipFill>
          </p:spPr>
        </p:sp>
        <p:sp>
          <p:nvSpPr>
            <p:cNvPr id="9" name="TextBox 9"/>
            <p:cNvSpPr txBox="1"/>
            <p:nvPr/>
          </p:nvSpPr>
          <p:spPr>
            <a:xfrm>
              <a:off x="233112" y="3731282"/>
              <a:ext cx="8969440" cy="633780"/>
            </a:xfrm>
            <a:prstGeom prst="rect">
              <a:avLst/>
            </a:prstGeom>
          </p:spPr>
          <p:txBody>
            <a:bodyPr lIns="0" tIns="0" rIns="0" bIns="0" rtlCol="0" anchor="t">
              <a:spAutoFit/>
            </a:bodyPr>
            <a:lstStyle/>
            <a:p>
              <a:pPr algn="ctr">
                <a:lnSpc>
                  <a:spcPts val="4001"/>
                </a:lnSpc>
                <a:spcBef>
                  <a:spcPct val="0"/>
                </a:spcBef>
              </a:pPr>
              <a:r>
                <a:rPr lang="en-US" sz="2858" spc="574">
                  <a:solidFill>
                    <a:srgbClr val="F5FFEF"/>
                  </a:solidFill>
                  <a:latin typeface="Palanquin Dark Regular Bold"/>
                </a:rPr>
                <a:t>INDIVIDUAL REFLECTION</a:t>
              </a:r>
            </a:p>
          </p:txBody>
        </p:sp>
        <p:sp>
          <p:nvSpPr>
            <p:cNvPr id="10" name="Freeform 10"/>
            <p:cNvSpPr/>
            <p:nvPr/>
          </p:nvSpPr>
          <p:spPr>
            <a:xfrm>
              <a:off x="22477" y="5181790"/>
              <a:ext cx="9515883" cy="1226782"/>
            </a:xfrm>
            <a:custGeom>
              <a:avLst/>
              <a:gdLst/>
              <a:ahLst/>
              <a:cxnLst/>
              <a:rect l="l" t="t" r="r" b="b"/>
              <a:pathLst>
                <a:path w="9515883" h="1226782">
                  <a:moveTo>
                    <a:pt x="0" y="0"/>
                  </a:moveTo>
                  <a:lnTo>
                    <a:pt x="9515883" y="0"/>
                  </a:lnTo>
                  <a:lnTo>
                    <a:pt x="9515883" y="1226782"/>
                  </a:lnTo>
                  <a:lnTo>
                    <a:pt x="0" y="1226782"/>
                  </a:lnTo>
                  <a:lnTo>
                    <a:pt x="0" y="0"/>
                  </a:lnTo>
                  <a:close/>
                </a:path>
              </a:pathLst>
            </a:custGeom>
            <a:blipFill>
              <a:blip r:embed="rId6">
                <a:alphaModFix amt="49000"/>
              </a:blip>
              <a:stretch>
                <a:fillRect t="-195555" r="-6888" b="-50597"/>
              </a:stretch>
            </a:blipFill>
          </p:spPr>
        </p:sp>
        <p:sp>
          <p:nvSpPr>
            <p:cNvPr id="11" name="TextBox 11"/>
            <p:cNvSpPr txBox="1"/>
            <p:nvPr/>
          </p:nvSpPr>
          <p:spPr>
            <a:xfrm>
              <a:off x="255589" y="5426370"/>
              <a:ext cx="8969440" cy="633780"/>
            </a:xfrm>
            <a:prstGeom prst="rect">
              <a:avLst/>
            </a:prstGeom>
          </p:spPr>
          <p:txBody>
            <a:bodyPr lIns="0" tIns="0" rIns="0" bIns="0" rtlCol="0" anchor="t">
              <a:spAutoFit/>
            </a:bodyPr>
            <a:lstStyle/>
            <a:p>
              <a:pPr algn="ctr">
                <a:lnSpc>
                  <a:spcPts val="4001"/>
                </a:lnSpc>
                <a:spcBef>
                  <a:spcPct val="0"/>
                </a:spcBef>
              </a:pPr>
              <a:r>
                <a:rPr lang="en-US" sz="2858" spc="574">
                  <a:solidFill>
                    <a:srgbClr val="F5FFEF"/>
                  </a:solidFill>
                  <a:latin typeface="Palanquin Dark Regular Bold"/>
                </a:rPr>
                <a:t>SMALL GROUP DISCUSSION</a:t>
              </a:r>
            </a:p>
          </p:txBody>
        </p:sp>
        <p:sp>
          <p:nvSpPr>
            <p:cNvPr id="12" name="Freeform 12"/>
            <p:cNvSpPr/>
            <p:nvPr/>
          </p:nvSpPr>
          <p:spPr>
            <a:xfrm>
              <a:off x="22477" y="0"/>
              <a:ext cx="9781522" cy="1226782"/>
            </a:xfrm>
            <a:custGeom>
              <a:avLst/>
              <a:gdLst/>
              <a:ahLst/>
              <a:cxnLst/>
              <a:rect l="l" t="t" r="r" b="b"/>
              <a:pathLst>
                <a:path w="9781522" h="1226782">
                  <a:moveTo>
                    <a:pt x="0" y="0"/>
                  </a:moveTo>
                  <a:lnTo>
                    <a:pt x="9781522" y="0"/>
                  </a:lnTo>
                  <a:lnTo>
                    <a:pt x="9781522" y="1226782"/>
                  </a:lnTo>
                  <a:lnTo>
                    <a:pt x="0" y="1226782"/>
                  </a:lnTo>
                  <a:lnTo>
                    <a:pt x="0" y="0"/>
                  </a:lnTo>
                  <a:close/>
                </a:path>
              </a:pathLst>
            </a:custGeom>
            <a:blipFill>
              <a:blip r:embed="rId6">
                <a:alphaModFix amt="49000"/>
              </a:blip>
              <a:stretch>
                <a:fillRect t="-186143" b="-46742"/>
              </a:stretch>
            </a:blipFill>
          </p:spPr>
        </p:sp>
        <p:sp>
          <p:nvSpPr>
            <p:cNvPr id="13" name="TextBox 13"/>
            <p:cNvSpPr txBox="1"/>
            <p:nvPr/>
          </p:nvSpPr>
          <p:spPr>
            <a:xfrm>
              <a:off x="233112" y="244580"/>
              <a:ext cx="8969440" cy="633780"/>
            </a:xfrm>
            <a:prstGeom prst="rect">
              <a:avLst/>
            </a:prstGeom>
          </p:spPr>
          <p:txBody>
            <a:bodyPr lIns="0" tIns="0" rIns="0" bIns="0" rtlCol="0" anchor="t">
              <a:spAutoFit/>
            </a:bodyPr>
            <a:lstStyle/>
            <a:p>
              <a:pPr algn="ctr">
                <a:lnSpc>
                  <a:spcPts val="4001"/>
                </a:lnSpc>
                <a:spcBef>
                  <a:spcPct val="0"/>
                </a:spcBef>
              </a:pPr>
              <a:r>
                <a:rPr lang="en-US" sz="2858" spc="574">
                  <a:solidFill>
                    <a:srgbClr val="F5FFEF"/>
                  </a:solidFill>
                  <a:latin typeface="Palanquin Dark Regular"/>
                </a:rPr>
                <a:t>INTROS &amp; SURVEY THEMES</a:t>
              </a:r>
            </a:p>
          </p:txBody>
        </p:sp>
        <p:sp>
          <p:nvSpPr>
            <p:cNvPr id="14" name="Freeform 14"/>
            <p:cNvSpPr/>
            <p:nvPr/>
          </p:nvSpPr>
          <p:spPr>
            <a:xfrm>
              <a:off x="0" y="1743351"/>
              <a:ext cx="9803999" cy="1226782"/>
            </a:xfrm>
            <a:custGeom>
              <a:avLst/>
              <a:gdLst/>
              <a:ahLst/>
              <a:cxnLst/>
              <a:rect l="l" t="t" r="r" b="b"/>
              <a:pathLst>
                <a:path w="9803999" h="1226782">
                  <a:moveTo>
                    <a:pt x="0" y="0"/>
                  </a:moveTo>
                  <a:lnTo>
                    <a:pt x="9803999" y="0"/>
                  </a:lnTo>
                  <a:lnTo>
                    <a:pt x="9803999" y="1226782"/>
                  </a:lnTo>
                  <a:lnTo>
                    <a:pt x="0" y="1226782"/>
                  </a:lnTo>
                  <a:lnTo>
                    <a:pt x="0" y="0"/>
                  </a:lnTo>
                  <a:close/>
                </a:path>
              </a:pathLst>
            </a:custGeom>
            <a:blipFill>
              <a:blip r:embed="rId6">
                <a:alphaModFix amt="49000"/>
              </a:blip>
              <a:stretch>
                <a:fillRect t="-186686" b="-46964"/>
              </a:stretch>
            </a:blipFill>
          </p:spPr>
        </p:sp>
        <p:sp>
          <p:nvSpPr>
            <p:cNvPr id="15" name="TextBox 15"/>
            <p:cNvSpPr txBox="1"/>
            <p:nvPr/>
          </p:nvSpPr>
          <p:spPr>
            <a:xfrm>
              <a:off x="288116" y="1977462"/>
              <a:ext cx="9227767" cy="633780"/>
            </a:xfrm>
            <a:prstGeom prst="rect">
              <a:avLst/>
            </a:prstGeom>
          </p:spPr>
          <p:txBody>
            <a:bodyPr lIns="0" tIns="0" rIns="0" bIns="0" rtlCol="0" anchor="t">
              <a:spAutoFit/>
            </a:bodyPr>
            <a:lstStyle/>
            <a:p>
              <a:pPr>
                <a:lnSpc>
                  <a:spcPts val="4001"/>
                </a:lnSpc>
                <a:spcBef>
                  <a:spcPct val="0"/>
                </a:spcBef>
              </a:pPr>
              <a:r>
                <a:rPr lang="en-US" sz="2858" spc="574">
                  <a:solidFill>
                    <a:srgbClr val="F5FFEF"/>
                  </a:solidFill>
                  <a:latin typeface="Palanquin Dark Regular"/>
                </a:rPr>
                <a:t>IMPROVISATORY LEADERSHIP</a:t>
              </a:r>
            </a:p>
          </p:txBody>
        </p:sp>
        <p:sp>
          <p:nvSpPr>
            <p:cNvPr id="16" name="Freeform 16"/>
            <p:cNvSpPr/>
            <p:nvPr/>
          </p:nvSpPr>
          <p:spPr>
            <a:xfrm>
              <a:off x="22477" y="6920379"/>
              <a:ext cx="9515883" cy="1226782"/>
            </a:xfrm>
            <a:custGeom>
              <a:avLst/>
              <a:gdLst/>
              <a:ahLst/>
              <a:cxnLst/>
              <a:rect l="l" t="t" r="r" b="b"/>
              <a:pathLst>
                <a:path w="9515883" h="1226782">
                  <a:moveTo>
                    <a:pt x="0" y="0"/>
                  </a:moveTo>
                  <a:lnTo>
                    <a:pt x="9515883" y="0"/>
                  </a:lnTo>
                  <a:lnTo>
                    <a:pt x="9515883" y="1226782"/>
                  </a:lnTo>
                  <a:lnTo>
                    <a:pt x="0" y="1226782"/>
                  </a:lnTo>
                  <a:lnTo>
                    <a:pt x="0" y="0"/>
                  </a:lnTo>
                  <a:close/>
                </a:path>
              </a:pathLst>
            </a:custGeom>
            <a:blipFill>
              <a:blip r:embed="rId6">
                <a:alphaModFix amt="49000"/>
              </a:blip>
              <a:stretch>
                <a:fillRect t="-195555" r="-6888" b="-50597"/>
              </a:stretch>
            </a:blipFill>
          </p:spPr>
        </p:sp>
        <p:sp>
          <p:nvSpPr>
            <p:cNvPr id="17" name="TextBox 17"/>
            <p:cNvSpPr txBox="1"/>
            <p:nvPr/>
          </p:nvSpPr>
          <p:spPr>
            <a:xfrm>
              <a:off x="233112" y="7173007"/>
              <a:ext cx="9305248" cy="633780"/>
            </a:xfrm>
            <a:prstGeom prst="rect">
              <a:avLst/>
            </a:prstGeom>
          </p:spPr>
          <p:txBody>
            <a:bodyPr lIns="0" tIns="0" rIns="0" bIns="0" rtlCol="0" anchor="t">
              <a:spAutoFit/>
            </a:bodyPr>
            <a:lstStyle/>
            <a:p>
              <a:pPr algn="ctr">
                <a:lnSpc>
                  <a:spcPts val="4001"/>
                </a:lnSpc>
                <a:spcBef>
                  <a:spcPct val="0"/>
                </a:spcBef>
              </a:pPr>
              <a:r>
                <a:rPr lang="en-US" sz="2858" spc="574">
                  <a:solidFill>
                    <a:srgbClr val="F5FFEF"/>
                  </a:solidFill>
                  <a:latin typeface="Palanquin Dark Regular Bold"/>
                </a:rPr>
                <a:t>LARGE GROUP DISCUSSION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AE1"/>
        </a:solidFill>
        <a:effectLst/>
      </p:bgPr>
    </p:bg>
    <p:spTree>
      <p:nvGrpSpPr>
        <p:cNvPr id="1" name=""/>
        <p:cNvGrpSpPr/>
        <p:nvPr/>
      </p:nvGrpSpPr>
      <p:grpSpPr>
        <a:xfrm>
          <a:off x="0" y="0"/>
          <a:ext cx="0" cy="0"/>
          <a:chOff x="0" y="0"/>
          <a:chExt cx="0" cy="0"/>
        </a:xfrm>
      </p:grpSpPr>
      <p:sp>
        <p:nvSpPr>
          <p:cNvPr id="2" name="Freeform 2"/>
          <p:cNvSpPr/>
          <p:nvPr/>
        </p:nvSpPr>
        <p:spPr>
          <a:xfrm rot="-10800000" flipH="1" flipV="1">
            <a:off x="-381026" y="3912574"/>
            <a:ext cx="6165374" cy="7588152"/>
          </a:xfrm>
          <a:custGeom>
            <a:avLst/>
            <a:gdLst/>
            <a:ahLst/>
            <a:cxnLst/>
            <a:rect l="l" t="t" r="r" b="b"/>
            <a:pathLst>
              <a:path w="6165374" h="7588152">
                <a:moveTo>
                  <a:pt x="6165373" y="7588152"/>
                </a:moveTo>
                <a:lnTo>
                  <a:pt x="0" y="7588152"/>
                </a:lnTo>
                <a:lnTo>
                  <a:pt x="0" y="0"/>
                </a:lnTo>
                <a:lnTo>
                  <a:pt x="6165373" y="0"/>
                </a:lnTo>
                <a:lnTo>
                  <a:pt x="6165373" y="758815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4">
              <a:alphaModFix amt="29000"/>
            </a:blip>
            <a:stretch>
              <a:fillRect l="-12500" r="-56250"/>
            </a:stretch>
          </a:blipFill>
        </p:spPr>
      </p:sp>
      <p:sp>
        <p:nvSpPr>
          <p:cNvPr id="4" name="AutoShape 4"/>
          <p:cNvSpPr/>
          <p:nvPr/>
        </p:nvSpPr>
        <p:spPr>
          <a:xfrm rot="5400000">
            <a:off x="3986735" y="5119687"/>
            <a:ext cx="10287000" cy="0"/>
          </a:xfrm>
          <a:prstGeom prst="line">
            <a:avLst/>
          </a:prstGeom>
          <a:ln w="47625" cap="flat">
            <a:solidFill>
              <a:srgbClr val="27C7BD"/>
            </a:solidFill>
            <a:prstDash val="solid"/>
            <a:headEnd type="none" w="sm" len="sm"/>
            <a:tailEnd type="none" w="sm" len="sm"/>
          </a:ln>
        </p:spPr>
      </p:sp>
      <p:sp>
        <p:nvSpPr>
          <p:cNvPr id="5" name="TextBox 5"/>
          <p:cNvSpPr txBox="1"/>
          <p:nvPr/>
        </p:nvSpPr>
        <p:spPr>
          <a:xfrm>
            <a:off x="442763" y="781142"/>
            <a:ext cx="6708494" cy="1473272"/>
          </a:xfrm>
          <a:prstGeom prst="rect">
            <a:avLst/>
          </a:prstGeom>
        </p:spPr>
        <p:txBody>
          <a:bodyPr lIns="0" tIns="0" rIns="0" bIns="0" rtlCol="0" anchor="t">
            <a:spAutoFit/>
          </a:bodyPr>
          <a:lstStyle/>
          <a:p>
            <a:pPr algn="ctr">
              <a:lnSpc>
                <a:spcPts val="5607"/>
              </a:lnSpc>
            </a:pPr>
            <a:r>
              <a:rPr lang="en-US" sz="5902" spc="194">
                <a:solidFill>
                  <a:srgbClr val="594946"/>
                </a:solidFill>
                <a:latin typeface="Yeseva One"/>
              </a:rPr>
              <a:t>Introductions &amp; </a:t>
            </a:r>
          </a:p>
          <a:p>
            <a:pPr algn="ctr">
              <a:lnSpc>
                <a:spcPts val="5607"/>
              </a:lnSpc>
            </a:pPr>
            <a:r>
              <a:rPr lang="en-US" sz="5902" spc="194">
                <a:solidFill>
                  <a:srgbClr val="594946"/>
                </a:solidFill>
                <a:latin typeface="Yeseva One"/>
              </a:rPr>
              <a:t>Survey Themes</a:t>
            </a:r>
          </a:p>
        </p:txBody>
      </p:sp>
      <p:sp>
        <p:nvSpPr>
          <p:cNvPr id="6" name="Freeform 6"/>
          <p:cNvSpPr/>
          <p:nvPr/>
        </p:nvSpPr>
        <p:spPr>
          <a:xfrm>
            <a:off x="15778198" y="8073307"/>
            <a:ext cx="2111518" cy="2111518"/>
          </a:xfrm>
          <a:custGeom>
            <a:avLst/>
            <a:gdLst/>
            <a:ahLst/>
            <a:cxnLst/>
            <a:rect l="l" t="t" r="r" b="b"/>
            <a:pathLst>
              <a:path w="2111518" h="2111518">
                <a:moveTo>
                  <a:pt x="0" y="0"/>
                </a:moveTo>
                <a:lnTo>
                  <a:pt x="2111518" y="0"/>
                </a:lnTo>
                <a:lnTo>
                  <a:pt x="2111518" y="2111518"/>
                </a:lnTo>
                <a:lnTo>
                  <a:pt x="0" y="2111518"/>
                </a:lnTo>
                <a:lnTo>
                  <a:pt x="0" y="0"/>
                </a:lnTo>
                <a:close/>
              </a:path>
            </a:pathLst>
          </a:custGeom>
          <a:blipFill>
            <a:blip r:embed="rId5"/>
            <a:stretch>
              <a:fillRect/>
            </a:stretch>
          </a:blipFill>
        </p:spPr>
      </p:sp>
      <p:sp>
        <p:nvSpPr>
          <p:cNvPr id="7" name="TextBox 7"/>
          <p:cNvSpPr txBox="1"/>
          <p:nvPr/>
        </p:nvSpPr>
        <p:spPr>
          <a:xfrm>
            <a:off x="9844788" y="1408241"/>
            <a:ext cx="8044928" cy="7121819"/>
          </a:xfrm>
          <a:prstGeom prst="rect">
            <a:avLst/>
          </a:prstGeom>
        </p:spPr>
        <p:txBody>
          <a:bodyPr lIns="0" tIns="0" rIns="0" bIns="0" rtlCol="0" anchor="t">
            <a:spAutoFit/>
          </a:bodyPr>
          <a:lstStyle/>
          <a:p>
            <a:pPr marL="626109" lvl="1" indent="-313054">
              <a:lnSpc>
                <a:spcPts val="4059"/>
              </a:lnSpc>
              <a:buFont typeface="Arial"/>
              <a:buChar char="•"/>
            </a:pPr>
            <a:r>
              <a:rPr lang="en-US" sz="2899">
                <a:solidFill>
                  <a:srgbClr val="594946"/>
                </a:solidFill>
                <a:latin typeface="Palanquin Medium"/>
              </a:rPr>
              <a:t>14 responses to survey – thanks! </a:t>
            </a:r>
          </a:p>
          <a:p>
            <a:pPr>
              <a:lnSpc>
                <a:spcPts val="4059"/>
              </a:lnSpc>
            </a:pPr>
            <a:endParaRPr lang="en-US" sz="2899">
              <a:solidFill>
                <a:srgbClr val="594946"/>
              </a:solidFill>
              <a:latin typeface="Palanquin Medium"/>
            </a:endParaRPr>
          </a:p>
          <a:p>
            <a:pPr marL="626109" lvl="1" indent="-313054">
              <a:lnSpc>
                <a:spcPts val="4059"/>
              </a:lnSpc>
              <a:buFont typeface="Arial"/>
              <a:buChar char="•"/>
            </a:pPr>
            <a:r>
              <a:rPr lang="en-US" sz="2899">
                <a:solidFill>
                  <a:srgbClr val="594946"/>
                </a:solidFill>
                <a:latin typeface="Palanquin Bold"/>
              </a:rPr>
              <a:t>Themes:</a:t>
            </a:r>
          </a:p>
          <a:p>
            <a:pPr marL="1252218" lvl="2" indent="-417406">
              <a:lnSpc>
                <a:spcPts val="4059"/>
              </a:lnSpc>
              <a:buFont typeface="Arial"/>
              <a:buChar char="⚬"/>
            </a:pPr>
            <a:r>
              <a:rPr lang="en-US" sz="2899">
                <a:solidFill>
                  <a:srgbClr val="594946"/>
                </a:solidFill>
                <a:latin typeface="Palanquin Medium"/>
              </a:rPr>
              <a:t>Pride in making a positive impact on constituents, communities, colleagues</a:t>
            </a:r>
          </a:p>
          <a:p>
            <a:pPr marL="1252218" lvl="2" indent="-417406">
              <a:lnSpc>
                <a:spcPts val="4059"/>
              </a:lnSpc>
              <a:buFont typeface="Arial"/>
              <a:buChar char="⚬"/>
            </a:pPr>
            <a:r>
              <a:rPr lang="en-US" sz="2899">
                <a:solidFill>
                  <a:srgbClr val="594946"/>
                </a:solidFill>
                <a:latin typeface="Palanquin Medium"/>
              </a:rPr>
              <a:t>The depth of commitment and sheer level of work in our service, whether paid or not</a:t>
            </a:r>
          </a:p>
          <a:p>
            <a:pPr marL="1252218" lvl="2" indent="-417406">
              <a:lnSpc>
                <a:spcPts val="4059"/>
              </a:lnSpc>
              <a:buFont typeface="Arial"/>
              <a:buChar char="⚬"/>
            </a:pPr>
            <a:r>
              <a:rPr lang="en-US" sz="2899">
                <a:solidFill>
                  <a:srgbClr val="594946"/>
                </a:solidFill>
                <a:latin typeface="Palanquin Medium"/>
              </a:rPr>
              <a:t>Experiences of alienation &amp; marginalization in the politics</a:t>
            </a:r>
          </a:p>
          <a:p>
            <a:pPr>
              <a:lnSpc>
                <a:spcPts val="4059"/>
              </a:lnSpc>
            </a:pPr>
            <a:endParaRPr lang="en-US" sz="2899">
              <a:solidFill>
                <a:srgbClr val="594946"/>
              </a:solidFill>
              <a:latin typeface="Palanquin Medium"/>
            </a:endParaRPr>
          </a:p>
          <a:p>
            <a:pPr marL="626109" lvl="1" indent="-313054">
              <a:lnSpc>
                <a:spcPts val="4059"/>
              </a:lnSpc>
              <a:buFont typeface="Arial"/>
              <a:buChar char="•"/>
            </a:pPr>
            <a:r>
              <a:rPr lang="en-US" sz="2899">
                <a:solidFill>
                  <a:srgbClr val="594946"/>
                </a:solidFill>
                <a:latin typeface="Palanquin Medium"/>
              </a:rPr>
              <a:t>Reflective of improvisatory leadership (Carpenter &amp; Reitenauer): leading from wherever we are</a:t>
            </a:r>
          </a:p>
          <a:p>
            <a:pPr>
              <a:lnSpc>
                <a:spcPts val="3607"/>
              </a:lnSpc>
            </a:pPr>
            <a:endParaRPr lang="en-US" sz="2899">
              <a:solidFill>
                <a:srgbClr val="594946"/>
              </a:solidFill>
              <a:latin typeface="Palanquin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AE1"/>
        </a:solidFill>
        <a:effectLst/>
      </p:bgPr>
    </p:bg>
    <p:spTree>
      <p:nvGrpSpPr>
        <p:cNvPr id="1" name=""/>
        <p:cNvGrpSpPr/>
        <p:nvPr/>
      </p:nvGrpSpPr>
      <p:grpSpPr>
        <a:xfrm>
          <a:off x="0" y="0"/>
          <a:ext cx="0" cy="0"/>
          <a:chOff x="0" y="0"/>
          <a:chExt cx="0" cy="0"/>
        </a:xfrm>
      </p:grpSpPr>
      <p:sp>
        <p:nvSpPr>
          <p:cNvPr id="2" name="Freeform 2"/>
          <p:cNvSpPr/>
          <p:nvPr/>
        </p:nvSpPr>
        <p:spPr>
          <a:xfrm rot="-10800000" flipH="1" flipV="1">
            <a:off x="-1088832" y="3215878"/>
            <a:ext cx="6165374" cy="7588152"/>
          </a:xfrm>
          <a:custGeom>
            <a:avLst/>
            <a:gdLst/>
            <a:ahLst/>
            <a:cxnLst/>
            <a:rect l="l" t="t" r="r" b="b"/>
            <a:pathLst>
              <a:path w="6165374" h="7588152">
                <a:moveTo>
                  <a:pt x="6165373" y="7588152"/>
                </a:moveTo>
                <a:lnTo>
                  <a:pt x="0" y="7588152"/>
                </a:lnTo>
                <a:lnTo>
                  <a:pt x="0" y="0"/>
                </a:lnTo>
                <a:lnTo>
                  <a:pt x="6165373" y="0"/>
                </a:lnTo>
                <a:lnTo>
                  <a:pt x="6165373" y="758815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65"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4">
              <a:alphaModFix amt="29000"/>
            </a:blip>
            <a:stretch>
              <a:fillRect l="-12500" r="-56250"/>
            </a:stretch>
          </a:blipFill>
        </p:spPr>
      </p:sp>
      <p:sp>
        <p:nvSpPr>
          <p:cNvPr id="4" name="AutoShape 4"/>
          <p:cNvSpPr/>
          <p:nvPr/>
        </p:nvSpPr>
        <p:spPr>
          <a:xfrm rot="5400000">
            <a:off x="3986735" y="5119687"/>
            <a:ext cx="10287000" cy="0"/>
          </a:xfrm>
          <a:prstGeom prst="line">
            <a:avLst/>
          </a:prstGeom>
          <a:ln w="47625" cap="flat">
            <a:solidFill>
              <a:srgbClr val="27C7BD"/>
            </a:solidFill>
            <a:prstDash val="solid"/>
            <a:headEnd type="none" w="sm" len="sm"/>
            <a:tailEnd type="none" w="sm" len="sm"/>
          </a:ln>
        </p:spPr>
      </p:sp>
      <p:sp>
        <p:nvSpPr>
          <p:cNvPr id="5" name="TextBox 5"/>
          <p:cNvSpPr txBox="1"/>
          <p:nvPr/>
        </p:nvSpPr>
        <p:spPr>
          <a:xfrm>
            <a:off x="1217753" y="1781888"/>
            <a:ext cx="6708494" cy="3587822"/>
          </a:xfrm>
          <a:prstGeom prst="rect">
            <a:avLst/>
          </a:prstGeom>
        </p:spPr>
        <p:txBody>
          <a:bodyPr lIns="0" tIns="0" rIns="0" bIns="0" rtlCol="0" anchor="t">
            <a:spAutoFit/>
          </a:bodyPr>
          <a:lstStyle/>
          <a:p>
            <a:pPr algn="ctr">
              <a:lnSpc>
                <a:spcPts val="5607"/>
              </a:lnSpc>
            </a:pPr>
            <a:r>
              <a:rPr lang="en-US" sz="5902" spc="194">
                <a:solidFill>
                  <a:srgbClr val="594946"/>
                </a:solidFill>
                <a:latin typeface="Yeseva One"/>
              </a:rPr>
              <a:t>Improvisatory leadership is…</a:t>
            </a:r>
          </a:p>
          <a:p>
            <a:pPr algn="ctr">
              <a:lnSpc>
                <a:spcPts val="5607"/>
              </a:lnSpc>
            </a:pPr>
            <a:endParaRPr lang="en-US" sz="5902" spc="194">
              <a:solidFill>
                <a:srgbClr val="594946"/>
              </a:solidFill>
              <a:latin typeface="Yeseva One"/>
            </a:endParaRPr>
          </a:p>
          <a:p>
            <a:pPr algn="ctr">
              <a:lnSpc>
                <a:spcPts val="5607"/>
              </a:lnSpc>
            </a:pPr>
            <a:r>
              <a:rPr lang="en-US" sz="5902" spc="194">
                <a:solidFill>
                  <a:srgbClr val="594946"/>
                </a:solidFill>
                <a:latin typeface="Yeseva One"/>
              </a:rPr>
              <a:t>relational</a:t>
            </a:r>
          </a:p>
          <a:p>
            <a:pPr algn="ctr">
              <a:lnSpc>
                <a:spcPts val="5607"/>
              </a:lnSpc>
            </a:pPr>
            <a:endParaRPr lang="en-US" sz="5902" spc="194">
              <a:solidFill>
                <a:srgbClr val="594946"/>
              </a:solidFill>
              <a:latin typeface="Yeseva One"/>
            </a:endParaRPr>
          </a:p>
        </p:txBody>
      </p:sp>
      <p:sp>
        <p:nvSpPr>
          <p:cNvPr id="6" name="Freeform 6"/>
          <p:cNvSpPr/>
          <p:nvPr/>
        </p:nvSpPr>
        <p:spPr>
          <a:xfrm>
            <a:off x="15778198" y="8073307"/>
            <a:ext cx="2111518" cy="2111518"/>
          </a:xfrm>
          <a:custGeom>
            <a:avLst/>
            <a:gdLst/>
            <a:ahLst/>
            <a:cxnLst/>
            <a:rect l="l" t="t" r="r" b="b"/>
            <a:pathLst>
              <a:path w="2111518" h="2111518">
                <a:moveTo>
                  <a:pt x="0" y="0"/>
                </a:moveTo>
                <a:lnTo>
                  <a:pt x="2111518" y="0"/>
                </a:lnTo>
                <a:lnTo>
                  <a:pt x="2111518" y="2111518"/>
                </a:lnTo>
                <a:lnTo>
                  <a:pt x="0" y="2111518"/>
                </a:lnTo>
                <a:lnTo>
                  <a:pt x="0" y="0"/>
                </a:lnTo>
                <a:close/>
              </a:path>
            </a:pathLst>
          </a:custGeom>
          <a:blipFill>
            <a:blip r:embed="rId5"/>
            <a:stretch>
              <a:fillRect/>
            </a:stretch>
          </a:blipFill>
        </p:spPr>
      </p:sp>
      <p:sp>
        <p:nvSpPr>
          <p:cNvPr id="7" name="TextBox 7"/>
          <p:cNvSpPr txBox="1"/>
          <p:nvPr/>
        </p:nvSpPr>
        <p:spPr>
          <a:xfrm>
            <a:off x="9844788" y="1754676"/>
            <a:ext cx="8044928" cy="6720499"/>
          </a:xfrm>
          <a:prstGeom prst="rect">
            <a:avLst/>
          </a:prstGeom>
        </p:spPr>
        <p:txBody>
          <a:bodyPr lIns="0" tIns="0" rIns="0" bIns="0" rtlCol="0" anchor="t">
            <a:spAutoFit/>
          </a:bodyPr>
          <a:lstStyle/>
          <a:p>
            <a:pPr>
              <a:lnSpc>
                <a:spcPts val="4199"/>
              </a:lnSpc>
            </a:pPr>
            <a:r>
              <a:rPr lang="en-US" sz="2999">
                <a:solidFill>
                  <a:srgbClr val="594946"/>
                </a:solidFill>
                <a:latin typeface="Palanquin Medium"/>
              </a:rPr>
              <a:t>Q: What has been your proudest moment in your role, and what makes it so?</a:t>
            </a:r>
          </a:p>
          <a:p>
            <a:pPr>
              <a:lnSpc>
                <a:spcPts val="4199"/>
              </a:lnSpc>
            </a:pPr>
            <a:endParaRPr lang="en-US" sz="2999">
              <a:solidFill>
                <a:srgbClr val="594946"/>
              </a:solidFill>
              <a:latin typeface="Palanquin Medium"/>
            </a:endParaRPr>
          </a:p>
          <a:p>
            <a:pPr>
              <a:lnSpc>
                <a:spcPts val="4199"/>
              </a:lnSpc>
            </a:pPr>
            <a:r>
              <a:rPr lang="en-US" sz="2999">
                <a:solidFill>
                  <a:srgbClr val="594946"/>
                </a:solidFill>
                <a:latin typeface="Palanquin Medium"/>
              </a:rPr>
              <a:t>A: Moments when I can tell community members feel heard or express how our work has made a difference. When I see my colleagues focusing on problem solving, not posturing. When the group collaboration (across council and staff) is in high gear—these are all very powerful moments and make me feel tremendously hopeful.</a:t>
            </a:r>
          </a:p>
          <a:p>
            <a:pPr>
              <a:lnSpc>
                <a:spcPts val="4059"/>
              </a:lnSpc>
            </a:pPr>
            <a:endParaRPr lang="en-US" sz="2999">
              <a:solidFill>
                <a:srgbClr val="594946"/>
              </a:solidFill>
              <a:latin typeface="Palanquin Medium"/>
            </a:endParaRPr>
          </a:p>
          <a:p>
            <a:pPr>
              <a:lnSpc>
                <a:spcPts val="3607"/>
              </a:lnSpc>
            </a:pPr>
            <a:endParaRPr lang="en-US" sz="2999">
              <a:solidFill>
                <a:srgbClr val="594946"/>
              </a:solidFill>
              <a:latin typeface="Palanquin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AE1"/>
        </a:solidFill>
        <a:effectLst/>
      </p:bgPr>
    </p:bg>
    <p:spTree>
      <p:nvGrpSpPr>
        <p:cNvPr id="1" name=""/>
        <p:cNvGrpSpPr/>
        <p:nvPr/>
      </p:nvGrpSpPr>
      <p:grpSpPr>
        <a:xfrm>
          <a:off x="0" y="0"/>
          <a:ext cx="0" cy="0"/>
          <a:chOff x="0" y="0"/>
          <a:chExt cx="0" cy="0"/>
        </a:xfrm>
      </p:grpSpPr>
      <p:sp>
        <p:nvSpPr>
          <p:cNvPr id="2" name="Freeform 2"/>
          <p:cNvSpPr/>
          <p:nvPr/>
        </p:nvSpPr>
        <p:spPr>
          <a:xfrm rot="-10800000" flipH="1" flipV="1">
            <a:off x="-1088832" y="3215878"/>
            <a:ext cx="6165374" cy="7588152"/>
          </a:xfrm>
          <a:custGeom>
            <a:avLst/>
            <a:gdLst/>
            <a:ahLst/>
            <a:cxnLst/>
            <a:rect l="l" t="t" r="r" b="b"/>
            <a:pathLst>
              <a:path w="6165374" h="7588152">
                <a:moveTo>
                  <a:pt x="6165373" y="7588152"/>
                </a:moveTo>
                <a:lnTo>
                  <a:pt x="0" y="7588152"/>
                </a:lnTo>
                <a:lnTo>
                  <a:pt x="0" y="0"/>
                </a:lnTo>
                <a:lnTo>
                  <a:pt x="6165373" y="0"/>
                </a:lnTo>
                <a:lnTo>
                  <a:pt x="6165373" y="758815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65"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4">
              <a:alphaModFix amt="29000"/>
            </a:blip>
            <a:stretch>
              <a:fillRect l="-12500" r="-56250"/>
            </a:stretch>
          </a:blipFill>
        </p:spPr>
      </p:sp>
      <p:sp>
        <p:nvSpPr>
          <p:cNvPr id="4" name="AutoShape 4"/>
          <p:cNvSpPr/>
          <p:nvPr/>
        </p:nvSpPr>
        <p:spPr>
          <a:xfrm rot="5400000">
            <a:off x="3986735" y="5119687"/>
            <a:ext cx="10287000" cy="0"/>
          </a:xfrm>
          <a:prstGeom prst="line">
            <a:avLst/>
          </a:prstGeom>
          <a:ln w="47625" cap="flat">
            <a:solidFill>
              <a:srgbClr val="27C7BD"/>
            </a:solidFill>
            <a:prstDash val="solid"/>
            <a:headEnd type="none" w="sm" len="sm"/>
            <a:tailEnd type="none" w="sm" len="sm"/>
          </a:ln>
        </p:spPr>
      </p:sp>
      <p:sp>
        <p:nvSpPr>
          <p:cNvPr id="5" name="TextBox 5"/>
          <p:cNvSpPr txBox="1"/>
          <p:nvPr/>
        </p:nvSpPr>
        <p:spPr>
          <a:xfrm>
            <a:off x="1217753" y="1429463"/>
            <a:ext cx="6708494" cy="4292672"/>
          </a:xfrm>
          <a:prstGeom prst="rect">
            <a:avLst/>
          </a:prstGeom>
        </p:spPr>
        <p:txBody>
          <a:bodyPr lIns="0" tIns="0" rIns="0" bIns="0" rtlCol="0" anchor="t">
            <a:spAutoFit/>
          </a:bodyPr>
          <a:lstStyle/>
          <a:p>
            <a:pPr algn="ctr">
              <a:lnSpc>
                <a:spcPts val="5607"/>
              </a:lnSpc>
            </a:pPr>
            <a:r>
              <a:rPr lang="en-US" sz="5902" spc="194">
                <a:solidFill>
                  <a:srgbClr val="594946"/>
                </a:solidFill>
                <a:latin typeface="Yeseva One"/>
              </a:rPr>
              <a:t>Improvisatory leadership is…</a:t>
            </a:r>
          </a:p>
          <a:p>
            <a:pPr algn="ctr">
              <a:lnSpc>
                <a:spcPts val="5607"/>
              </a:lnSpc>
            </a:pPr>
            <a:endParaRPr lang="en-US" sz="5902" spc="194">
              <a:solidFill>
                <a:srgbClr val="594946"/>
              </a:solidFill>
              <a:latin typeface="Yeseva One"/>
            </a:endParaRPr>
          </a:p>
          <a:p>
            <a:pPr algn="ctr">
              <a:lnSpc>
                <a:spcPts val="5607"/>
              </a:lnSpc>
            </a:pPr>
            <a:r>
              <a:rPr lang="en-US" sz="5902" spc="194">
                <a:solidFill>
                  <a:srgbClr val="594946"/>
                </a:solidFill>
                <a:latin typeface="Yeseva One"/>
              </a:rPr>
              <a:t>collaborative</a:t>
            </a:r>
          </a:p>
          <a:p>
            <a:pPr algn="ctr">
              <a:lnSpc>
                <a:spcPts val="5607"/>
              </a:lnSpc>
            </a:pPr>
            <a:endParaRPr lang="en-US" sz="5902" spc="194">
              <a:solidFill>
                <a:srgbClr val="594946"/>
              </a:solidFill>
              <a:latin typeface="Yeseva One"/>
            </a:endParaRPr>
          </a:p>
          <a:p>
            <a:pPr algn="ctr">
              <a:lnSpc>
                <a:spcPts val="5607"/>
              </a:lnSpc>
            </a:pPr>
            <a:endParaRPr lang="en-US" sz="5902" spc="194">
              <a:solidFill>
                <a:srgbClr val="594946"/>
              </a:solidFill>
              <a:latin typeface="Yeseva One"/>
            </a:endParaRPr>
          </a:p>
        </p:txBody>
      </p:sp>
      <p:sp>
        <p:nvSpPr>
          <p:cNvPr id="6" name="Freeform 6"/>
          <p:cNvSpPr/>
          <p:nvPr/>
        </p:nvSpPr>
        <p:spPr>
          <a:xfrm>
            <a:off x="15778198" y="8073307"/>
            <a:ext cx="2111518" cy="2111518"/>
          </a:xfrm>
          <a:custGeom>
            <a:avLst/>
            <a:gdLst/>
            <a:ahLst/>
            <a:cxnLst/>
            <a:rect l="l" t="t" r="r" b="b"/>
            <a:pathLst>
              <a:path w="2111518" h="2111518">
                <a:moveTo>
                  <a:pt x="0" y="0"/>
                </a:moveTo>
                <a:lnTo>
                  <a:pt x="2111518" y="0"/>
                </a:lnTo>
                <a:lnTo>
                  <a:pt x="2111518" y="2111518"/>
                </a:lnTo>
                <a:lnTo>
                  <a:pt x="0" y="2111518"/>
                </a:lnTo>
                <a:lnTo>
                  <a:pt x="0" y="0"/>
                </a:lnTo>
                <a:close/>
              </a:path>
            </a:pathLst>
          </a:custGeom>
          <a:blipFill>
            <a:blip r:embed="rId5"/>
            <a:stretch>
              <a:fillRect/>
            </a:stretch>
          </a:blipFill>
        </p:spPr>
      </p:sp>
      <p:sp>
        <p:nvSpPr>
          <p:cNvPr id="7" name="TextBox 7"/>
          <p:cNvSpPr txBox="1"/>
          <p:nvPr/>
        </p:nvSpPr>
        <p:spPr>
          <a:xfrm>
            <a:off x="9844788" y="2646107"/>
            <a:ext cx="8044928" cy="3577249"/>
          </a:xfrm>
          <a:prstGeom prst="rect">
            <a:avLst/>
          </a:prstGeom>
        </p:spPr>
        <p:txBody>
          <a:bodyPr lIns="0" tIns="0" rIns="0" bIns="0" rtlCol="0" anchor="t">
            <a:spAutoFit/>
          </a:bodyPr>
          <a:lstStyle/>
          <a:p>
            <a:pPr>
              <a:lnSpc>
                <a:spcPts val="4199"/>
              </a:lnSpc>
            </a:pPr>
            <a:endParaRPr/>
          </a:p>
          <a:p>
            <a:pPr>
              <a:lnSpc>
                <a:spcPts val="4199"/>
              </a:lnSpc>
            </a:pPr>
            <a:r>
              <a:rPr lang="en-US" sz="2999">
                <a:solidFill>
                  <a:srgbClr val="594946"/>
                </a:solidFill>
                <a:latin typeface="Palanquin Medium"/>
              </a:rPr>
              <a:t>Q: How can others best support you as you continue to develop in your role?</a:t>
            </a:r>
          </a:p>
          <a:p>
            <a:pPr>
              <a:lnSpc>
                <a:spcPts val="4199"/>
              </a:lnSpc>
            </a:pPr>
            <a:endParaRPr lang="en-US" sz="2999">
              <a:solidFill>
                <a:srgbClr val="594946"/>
              </a:solidFill>
              <a:latin typeface="Palanquin Medium"/>
            </a:endParaRPr>
          </a:p>
          <a:p>
            <a:pPr>
              <a:lnSpc>
                <a:spcPts val="4199"/>
              </a:lnSpc>
            </a:pPr>
            <a:r>
              <a:rPr lang="en-US" sz="2999">
                <a:solidFill>
                  <a:srgbClr val="594946"/>
                </a:solidFill>
                <a:latin typeface="Palanquin Medium"/>
              </a:rPr>
              <a:t>A: Offer to pitch in and help me!</a:t>
            </a:r>
          </a:p>
          <a:p>
            <a:pPr>
              <a:lnSpc>
                <a:spcPts val="4059"/>
              </a:lnSpc>
            </a:pPr>
            <a:endParaRPr lang="en-US" sz="2999">
              <a:solidFill>
                <a:srgbClr val="594946"/>
              </a:solidFill>
              <a:latin typeface="Palanquin Medium"/>
            </a:endParaRPr>
          </a:p>
          <a:p>
            <a:pPr>
              <a:lnSpc>
                <a:spcPts val="3607"/>
              </a:lnSpc>
            </a:pPr>
            <a:endParaRPr lang="en-US" sz="2999">
              <a:solidFill>
                <a:srgbClr val="594946"/>
              </a:solidFill>
              <a:latin typeface="Palanquin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AE1"/>
        </a:solidFill>
        <a:effectLst/>
      </p:bgPr>
    </p:bg>
    <p:spTree>
      <p:nvGrpSpPr>
        <p:cNvPr id="1" name=""/>
        <p:cNvGrpSpPr/>
        <p:nvPr/>
      </p:nvGrpSpPr>
      <p:grpSpPr>
        <a:xfrm>
          <a:off x="0" y="0"/>
          <a:ext cx="0" cy="0"/>
          <a:chOff x="0" y="0"/>
          <a:chExt cx="0" cy="0"/>
        </a:xfrm>
      </p:grpSpPr>
      <p:sp>
        <p:nvSpPr>
          <p:cNvPr id="2" name="Freeform 2"/>
          <p:cNvSpPr/>
          <p:nvPr/>
        </p:nvSpPr>
        <p:spPr>
          <a:xfrm rot="-10800000" flipH="1" flipV="1">
            <a:off x="-1088832" y="3215878"/>
            <a:ext cx="6165374" cy="7588152"/>
          </a:xfrm>
          <a:custGeom>
            <a:avLst/>
            <a:gdLst/>
            <a:ahLst/>
            <a:cxnLst/>
            <a:rect l="l" t="t" r="r" b="b"/>
            <a:pathLst>
              <a:path w="6165374" h="7588152">
                <a:moveTo>
                  <a:pt x="6165373" y="7588152"/>
                </a:moveTo>
                <a:lnTo>
                  <a:pt x="0" y="7588152"/>
                </a:lnTo>
                <a:lnTo>
                  <a:pt x="0" y="0"/>
                </a:lnTo>
                <a:lnTo>
                  <a:pt x="6165373" y="0"/>
                </a:lnTo>
                <a:lnTo>
                  <a:pt x="6165373" y="758815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65"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4">
              <a:alphaModFix amt="29000"/>
            </a:blip>
            <a:stretch>
              <a:fillRect l="-12500" r="-56250"/>
            </a:stretch>
          </a:blipFill>
        </p:spPr>
      </p:sp>
      <p:sp>
        <p:nvSpPr>
          <p:cNvPr id="4" name="AutoShape 4"/>
          <p:cNvSpPr/>
          <p:nvPr/>
        </p:nvSpPr>
        <p:spPr>
          <a:xfrm rot="5400000">
            <a:off x="3986735" y="5119687"/>
            <a:ext cx="10287000" cy="0"/>
          </a:xfrm>
          <a:prstGeom prst="line">
            <a:avLst/>
          </a:prstGeom>
          <a:ln w="47625" cap="flat">
            <a:solidFill>
              <a:srgbClr val="27C7BD"/>
            </a:solidFill>
            <a:prstDash val="solid"/>
            <a:headEnd type="none" w="sm" len="sm"/>
            <a:tailEnd type="none" w="sm" len="sm"/>
          </a:ln>
        </p:spPr>
      </p:sp>
      <p:sp>
        <p:nvSpPr>
          <p:cNvPr id="5" name="TextBox 5"/>
          <p:cNvSpPr txBox="1"/>
          <p:nvPr/>
        </p:nvSpPr>
        <p:spPr>
          <a:xfrm>
            <a:off x="1203988" y="1558411"/>
            <a:ext cx="6708494" cy="4997522"/>
          </a:xfrm>
          <a:prstGeom prst="rect">
            <a:avLst/>
          </a:prstGeom>
        </p:spPr>
        <p:txBody>
          <a:bodyPr lIns="0" tIns="0" rIns="0" bIns="0" rtlCol="0" anchor="t">
            <a:spAutoFit/>
          </a:bodyPr>
          <a:lstStyle/>
          <a:p>
            <a:pPr algn="ctr">
              <a:lnSpc>
                <a:spcPts val="5607"/>
              </a:lnSpc>
            </a:pPr>
            <a:r>
              <a:rPr lang="en-US" sz="5902" spc="194">
                <a:solidFill>
                  <a:srgbClr val="594946"/>
                </a:solidFill>
                <a:latin typeface="Yeseva One"/>
              </a:rPr>
              <a:t>Improvisatory </a:t>
            </a:r>
          </a:p>
          <a:p>
            <a:pPr algn="ctr">
              <a:lnSpc>
                <a:spcPts val="5607"/>
              </a:lnSpc>
            </a:pPr>
            <a:r>
              <a:rPr lang="en-US" sz="5902" spc="194">
                <a:solidFill>
                  <a:srgbClr val="594946"/>
                </a:solidFill>
                <a:latin typeface="Yeseva One"/>
              </a:rPr>
              <a:t>leadership is…</a:t>
            </a:r>
          </a:p>
          <a:p>
            <a:pPr algn="ctr">
              <a:lnSpc>
                <a:spcPts val="5607"/>
              </a:lnSpc>
            </a:pPr>
            <a:endParaRPr lang="en-US" sz="5902" spc="194">
              <a:solidFill>
                <a:srgbClr val="594946"/>
              </a:solidFill>
              <a:latin typeface="Yeseva One"/>
            </a:endParaRPr>
          </a:p>
          <a:p>
            <a:pPr algn="ctr">
              <a:lnSpc>
                <a:spcPts val="5607"/>
              </a:lnSpc>
            </a:pPr>
            <a:r>
              <a:rPr lang="en-US" sz="5902" spc="194">
                <a:solidFill>
                  <a:srgbClr val="594946"/>
                </a:solidFill>
                <a:latin typeface="Yeseva One"/>
              </a:rPr>
              <a:t>emergent</a:t>
            </a:r>
          </a:p>
          <a:p>
            <a:pPr algn="ctr">
              <a:lnSpc>
                <a:spcPts val="5607"/>
              </a:lnSpc>
            </a:pPr>
            <a:endParaRPr lang="en-US" sz="5902" spc="194">
              <a:solidFill>
                <a:srgbClr val="594946"/>
              </a:solidFill>
              <a:latin typeface="Yeseva One"/>
            </a:endParaRPr>
          </a:p>
          <a:p>
            <a:pPr algn="ctr">
              <a:lnSpc>
                <a:spcPts val="5607"/>
              </a:lnSpc>
            </a:pPr>
            <a:endParaRPr lang="en-US" sz="5902" spc="194">
              <a:solidFill>
                <a:srgbClr val="594946"/>
              </a:solidFill>
              <a:latin typeface="Yeseva One"/>
            </a:endParaRPr>
          </a:p>
          <a:p>
            <a:pPr algn="ctr">
              <a:lnSpc>
                <a:spcPts val="5607"/>
              </a:lnSpc>
            </a:pPr>
            <a:endParaRPr lang="en-US" sz="5902" spc="194">
              <a:solidFill>
                <a:srgbClr val="594946"/>
              </a:solidFill>
              <a:latin typeface="Yeseva One"/>
            </a:endParaRPr>
          </a:p>
        </p:txBody>
      </p:sp>
      <p:sp>
        <p:nvSpPr>
          <p:cNvPr id="6" name="Freeform 6"/>
          <p:cNvSpPr/>
          <p:nvPr/>
        </p:nvSpPr>
        <p:spPr>
          <a:xfrm>
            <a:off x="15778198" y="8073307"/>
            <a:ext cx="2111518" cy="2111518"/>
          </a:xfrm>
          <a:custGeom>
            <a:avLst/>
            <a:gdLst/>
            <a:ahLst/>
            <a:cxnLst/>
            <a:rect l="l" t="t" r="r" b="b"/>
            <a:pathLst>
              <a:path w="2111518" h="2111518">
                <a:moveTo>
                  <a:pt x="0" y="0"/>
                </a:moveTo>
                <a:lnTo>
                  <a:pt x="2111518" y="0"/>
                </a:lnTo>
                <a:lnTo>
                  <a:pt x="2111518" y="2111518"/>
                </a:lnTo>
                <a:lnTo>
                  <a:pt x="0" y="2111518"/>
                </a:lnTo>
                <a:lnTo>
                  <a:pt x="0" y="0"/>
                </a:lnTo>
                <a:close/>
              </a:path>
            </a:pathLst>
          </a:custGeom>
          <a:blipFill>
            <a:blip r:embed="rId5"/>
            <a:stretch>
              <a:fillRect/>
            </a:stretch>
          </a:blipFill>
        </p:spPr>
      </p:sp>
      <p:sp>
        <p:nvSpPr>
          <p:cNvPr id="7" name="TextBox 7"/>
          <p:cNvSpPr txBox="1"/>
          <p:nvPr/>
        </p:nvSpPr>
        <p:spPr>
          <a:xfrm>
            <a:off x="9844788" y="2278551"/>
            <a:ext cx="8044928" cy="5672749"/>
          </a:xfrm>
          <a:prstGeom prst="rect">
            <a:avLst/>
          </a:prstGeom>
        </p:spPr>
        <p:txBody>
          <a:bodyPr lIns="0" tIns="0" rIns="0" bIns="0" rtlCol="0" anchor="t">
            <a:spAutoFit/>
          </a:bodyPr>
          <a:lstStyle/>
          <a:p>
            <a:pPr>
              <a:lnSpc>
                <a:spcPts val="4199"/>
              </a:lnSpc>
            </a:pPr>
            <a:r>
              <a:rPr lang="en-US" sz="2999">
                <a:solidFill>
                  <a:srgbClr val="594946"/>
                </a:solidFill>
                <a:latin typeface="Palanquin"/>
              </a:rPr>
              <a:t>Q: How can/do you support others’ development formally and/or informally in your role?</a:t>
            </a:r>
          </a:p>
          <a:p>
            <a:pPr>
              <a:lnSpc>
                <a:spcPts val="4199"/>
              </a:lnSpc>
            </a:pPr>
            <a:endParaRPr lang="en-US" sz="2999">
              <a:solidFill>
                <a:srgbClr val="594946"/>
              </a:solidFill>
              <a:latin typeface="Palanquin"/>
            </a:endParaRPr>
          </a:p>
          <a:p>
            <a:pPr>
              <a:lnSpc>
                <a:spcPts val="4199"/>
              </a:lnSpc>
            </a:pPr>
            <a:r>
              <a:rPr lang="en-US" sz="2999">
                <a:solidFill>
                  <a:srgbClr val="594946"/>
                </a:solidFill>
                <a:latin typeface="Palanquin"/>
              </a:rPr>
              <a:t>A: I've become more involved with helping to build a bench – get women on other boards (utility, school, etc.). I strongly support other women candidates in my region at all levels of government. </a:t>
            </a:r>
          </a:p>
          <a:p>
            <a:pPr>
              <a:lnSpc>
                <a:spcPts val="4199"/>
              </a:lnSpc>
            </a:pPr>
            <a:endParaRPr lang="en-US" sz="2999">
              <a:solidFill>
                <a:srgbClr val="594946"/>
              </a:solidFill>
              <a:latin typeface="Palanquin"/>
            </a:endParaRPr>
          </a:p>
          <a:p>
            <a:pPr>
              <a:lnSpc>
                <a:spcPts val="4059"/>
              </a:lnSpc>
            </a:pPr>
            <a:endParaRPr lang="en-US" sz="2999">
              <a:solidFill>
                <a:srgbClr val="594946"/>
              </a:solidFill>
              <a:latin typeface="Palanquin"/>
            </a:endParaRPr>
          </a:p>
          <a:p>
            <a:pPr>
              <a:lnSpc>
                <a:spcPts val="3607"/>
              </a:lnSpc>
            </a:pPr>
            <a:endParaRPr lang="en-US" sz="2999">
              <a:solidFill>
                <a:srgbClr val="594946"/>
              </a:solidFill>
              <a:latin typeface="Palanqui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AE1"/>
        </a:solidFill>
        <a:effectLst/>
      </p:bgPr>
    </p:bg>
    <p:spTree>
      <p:nvGrpSpPr>
        <p:cNvPr id="1" name=""/>
        <p:cNvGrpSpPr/>
        <p:nvPr/>
      </p:nvGrpSpPr>
      <p:grpSpPr>
        <a:xfrm>
          <a:off x="0" y="0"/>
          <a:ext cx="0" cy="0"/>
          <a:chOff x="0" y="0"/>
          <a:chExt cx="0" cy="0"/>
        </a:xfrm>
      </p:grpSpPr>
      <p:sp>
        <p:nvSpPr>
          <p:cNvPr id="2" name="Freeform 2"/>
          <p:cNvSpPr/>
          <p:nvPr/>
        </p:nvSpPr>
        <p:spPr>
          <a:xfrm rot="-10800000" flipH="1" flipV="1">
            <a:off x="-1088832" y="3215878"/>
            <a:ext cx="6165374" cy="7588152"/>
          </a:xfrm>
          <a:custGeom>
            <a:avLst/>
            <a:gdLst/>
            <a:ahLst/>
            <a:cxnLst/>
            <a:rect l="l" t="t" r="r" b="b"/>
            <a:pathLst>
              <a:path w="6165374" h="7588152">
                <a:moveTo>
                  <a:pt x="6165373" y="7588152"/>
                </a:moveTo>
                <a:lnTo>
                  <a:pt x="0" y="7588152"/>
                </a:lnTo>
                <a:lnTo>
                  <a:pt x="0" y="0"/>
                </a:lnTo>
                <a:lnTo>
                  <a:pt x="6165373" y="0"/>
                </a:lnTo>
                <a:lnTo>
                  <a:pt x="6165373" y="758815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65"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4">
              <a:alphaModFix amt="29000"/>
            </a:blip>
            <a:stretch>
              <a:fillRect l="-12500" r="-56250"/>
            </a:stretch>
          </a:blipFill>
        </p:spPr>
      </p:sp>
      <p:sp>
        <p:nvSpPr>
          <p:cNvPr id="4" name="AutoShape 4"/>
          <p:cNvSpPr/>
          <p:nvPr/>
        </p:nvSpPr>
        <p:spPr>
          <a:xfrm rot="5400000">
            <a:off x="3986735" y="5119687"/>
            <a:ext cx="10287000" cy="0"/>
          </a:xfrm>
          <a:prstGeom prst="line">
            <a:avLst/>
          </a:prstGeom>
          <a:ln w="47625" cap="flat">
            <a:solidFill>
              <a:srgbClr val="27C7BD"/>
            </a:solidFill>
            <a:prstDash val="solid"/>
            <a:headEnd type="none" w="sm" len="sm"/>
            <a:tailEnd type="none" w="sm" len="sm"/>
          </a:ln>
        </p:spPr>
      </p:sp>
      <p:sp>
        <p:nvSpPr>
          <p:cNvPr id="5" name="TextBox 5"/>
          <p:cNvSpPr txBox="1"/>
          <p:nvPr/>
        </p:nvSpPr>
        <p:spPr>
          <a:xfrm>
            <a:off x="1203988" y="938581"/>
            <a:ext cx="6708494" cy="6407222"/>
          </a:xfrm>
          <a:prstGeom prst="rect">
            <a:avLst/>
          </a:prstGeom>
        </p:spPr>
        <p:txBody>
          <a:bodyPr lIns="0" tIns="0" rIns="0" bIns="0" rtlCol="0" anchor="t">
            <a:spAutoFit/>
          </a:bodyPr>
          <a:lstStyle/>
          <a:p>
            <a:pPr algn="ctr">
              <a:lnSpc>
                <a:spcPts val="5607"/>
              </a:lnSpc>
            </a:pPr>
            <a:r>
              <a:rPr lang="en-US" sz="5902" spc="194">
                <a:solidFill>
                  <a:srgbClr val="594946"/>
                </a:solidFill>
                <a:latin typeface="Yeseva One"/>
              </a:rPr>
              <a:t>Improvisatory </a:t>
            </a:r>
          </a:p>
          <a:p>
            <a:pPr algn="ctr">
              <a:lnSpc>
                <a:spcPts val="5607"/>
              </a:lnSpc>
            </a:pPr>
            <a:r>
              <a:rPr lang="en-US" sz="5902" spc="194">
                <a:solidFill>
                  <a:srgbClr val="594946"/>
                </a:solidFill>
                <a:latin typeface="Yeseva One"/>
              </a:rPr>
              <a:t>leadership is…</a:t>
            </a:r>
          </a:p>
          <a:p>
            <a:pPr algn="ctr">
              <a:lnSpc>
                <a:spcPts val="5607"/>
              </a:lnSpc>
            </a:pPr>
            <a:endParaRPr lang="en-US" sz="5902" spc="194">
              <a:solidFill>
                <a:srgbClr val="594946"/>
              </a:solidFill>
              <a:latin typeface="Yeseva One"/>
            </a:endParaRPr>
          </a:p>
          <a:p>
            <a:pPr algn="ctr">
              <a:lnSpc>
                <a:spcPts val="5607"/>
              </a:lnSpc>
            </a:pPr>
            <a:r>
              <a:rPr lang="en-US" sz="5902" spc="194">
                <a:solidFill>
                  <a:srgbClr val="594946"/>
                </a:solidFill>
                <a:latin typeface="Yeseva One"/>
              </a:rPr>
              <a:t>grounded in</a:t>
            </a:r>
          </a:p>
          <a:p>
            <a:pPr algn="ctr">
              <a:lnSpc>
                <a:spcPts val="5607"/>
              </a:lnSpc>
            </a:pPr>
            <a:r>
              <a:rPr lang="en-US" sz="5902" spc="194">
                <a:solidFill>
                  <a:srgbClr val="594946"/>
                </a:solidFill>
                <a:latin typeface="Yeseva One"/>
              </a:rPr>
              <a:t>continuous</a:t>
            </a:r>
          </a:p>
          <a:p>
            <a:pPr algn="ctr">
              <a:lnSpc>
                <a:spcPts val="5607"/>
              </a:lnSpc>
            </a:pPr>
            <a:r>
              <a:rPr lang="en-US" sz="5902" spc="194">
                <a:solidFill>
                  <a:srgbClr val="594946"/>
                </a:solidFill>
                <a:latin typeface="Yeseva One"/>
              </a:rPr>
              <a:t>learning</a:t>
            </a:r>
          </a:p>
          <a:p>
            <a:pPr algn="ctr">
              <a:lnSpc>
                <a:spcPts val="5607"/>
              </a:lnSpc>
            </a:pPr>
            <a:endParaRPr lang="en-US" sz="5902" spc="194">
              <a:solidFill>
                <a:srgbClr val="594946"/>
              </a:solidFill>
              <a:latin typeface="Yeseva One"/>
            </a:endParaRPr>
          </a:p>
          <a:p>
            <a:pPr algn="ctr">
              <a:lnSpc>
                <a:spcPts val="5607"/>
              </a:lnSpc>
            </a:pPr>
            <a:endParaRPr lang="en-US" sz="5902" spc="194">
              <a:solidFill>
                <a:srgbClr val="594946"/>
              </a:solidFill>
              <a:latin typeface="Yeseva One"/>
            </a:endParaRPr>
          </a:p>
          <a:p>
            <a:pPr algn="ctr">
              <a:lnSpc>
                <a:spcPts val="5607"/>
              </a:lnSpc>
            </a:pPr>
            <a:endParaRPr lang="en-US" sz="5902" spc="194">
              <a:solidFill>
                <a:srgbClr val="594946"/>
              </a:solidFill>
              <a:latin typeface="Yeseva One"/>
            </a:endParaRPr>
          </a:p>
        </p:txBody>
      </p:sp>
      <p:sp>
        <p:nvSpPr>
          <p:cNvPr id="6" name="Freeform 6"/>
          <p:cNvSpPr/>
          <p:nvPr/>
        </p:nvSpPr>
        <p:spPr>
          <a:xfrm>
            <a:off x="15778198" y="8073307"/>
            <a:ext cx="2111518" cy="2111518"/>
          </a:xfrm>
          <a:custGeom>
            <a:avLst/>
            <a:gdLst/>
            <a:ahLst/>
            <a:cxnLst/>
            <a:rect l="l" t="t" r="r" b="b"/>
            <a:pathLst>
              <a:path w="2111518" h="2111518">
                <a:moveTo>
                  <a:pt x="0" y="0"/>
                </a:moveTo>
                <a:lnTo>
                  <a:pt x="2111518" y="0"/>
                </a:lnTo>
                <a:lnTo>
                  <a:pt x="2111518" y="2111518"/>
                </a:lnTo>
                <a:lnTo>
                  <a:pt x="0" y="2111518"/>
                </a:lnTo>
                <a:lnTo>
                  <a:pt x="0" y="0"/>
                </a:lnTo>
                <a:close/>
              </a:path>
            </a:pathLst>
          </a:custGeom>
          <a:blipFill>
            <a:blip r:embed="rId5"/>
            <a:stretch>
              <a:fillRect/>
            </a:stretch>
          </a:blipFill>
        </p:spPr>
      </p:sp>
      <p:sp>
        <p:nvSpPr>
          <p:cNvPr id="7" name="TextBox 7"/>
          <p:cNvSpPr txBox="1"/>
          <p:nvPr/>
        </p:nvSpPr>
        <p:spPr>
          <a:xfrm>
            <a:off x="9723857" y="767131"/>
            <a:ext cx="8165859" cy="8900303"/>
          </a:xfrm>
          <a:prstGeom prst="rect">
            <a:avLst/>
          </a:prstGeom>
        </p:spPr>
        <p:txBody>
          <a:bodyPr lIns="0" tIns="0" rIns="0" bIns="0" rtlCol="0" anchor="t">
            <a:spAutoFit/>
          </a:bodyPr>
          <a:lstStyle/>
          <a:p>
            <a:pPr>
              <a:lnSpc>
                <a:spcPts val="3779"/>
              </a:lnSpc>
            </a:pPr>
            <a:r>
              <a:rPr lang="en-US" sz="2700">
                <a:solidFill>
                  <a:srgbClr val="594946"/>
                </a:solidFill>
                <a:latin typeface="Palanquin"/>
              </a:rPr>
              <a:t>Q: If, when you first sought elected leadership, you’d known what you know now, what advice would you have given yourself then?</a:t>
            </a:r>
          </a:p>
          <a:p>
            <a:pPr>
              <a:lnSpc>
                <a:spcPts val="3779"/>
              </a:lnSpc>
            </a:pPr>
            <a:endParaRPr lang="en-US" sz="2700">
              <a:solidFill>
                <a:srgbClr val="594946"/>
              </a:solidFill>
              <a:latin typeface="Palanquin"/>
            </a:endParaRPr>
          </a:p>
          <a:p>
            <a:pPr>
              <a:lnSpc>
                <a:spcPts val="3779"/>
              </a:lnSpc>
            </a:pPr>
            <a:r>
              <a:rPr lang="en-US" sz="2700">
                <a:solidFill>
                  <a:srgbClr val="594946"/>
                </a:solidFill>
                <a:latin typeface="Palanquin"/>
              </a:rPr>
              <a:t>A: …[E]mbrace the journey with resilience, humility, and an unwavering commitment to learning and growth… [P]rioritize active listening, empathy, and collaboration, recognizing the power of collective wisdom in driving meaningful change. Additionally, I would emphasize the importance of maintaining a balance between ambition and patience, understanding that progress often unfolds gradually and requires perseverance in the face of challenges. Above all, I would remind myself to stay true to my values and integrity, serving as a steadfast advocate for the community's needs and aspirations.</a:t>
            </a:r>
          </a:p>
          <a:p>
            <a:pPr>
              <a:lnSpc>
                <a:spcPts val="3648"/>
              </a:lnSpc>
            </a:pPr>
            <a:endParaRPr lang="en-US" sz="2700">
              <a:solidFill>
                <a:srgbClr val="594946"/>
              </a:solidFill>
              <a:latin typeface="Palanquin"/>
            </a:endParaRPr>
          </a:p>
          <a:p>
            <a:pPr>
              <a:lnSpc>
                <a:spcPts val="3527"/>
              </a:lnSpc>
            </a:pPr>
            <a:endParaRPr lang="en-US" sz="2700">
              <a:solidFill>
                <a:srgbClr val="594946"/>
              </a:solidFill>
              <a:latin typeface="Palanquin"/>
            </a:endParaRPr>
          </a:p>
          <a:p>
            <a:pPr>
              <a:lnSpc>
                <a:spcPts val="3134"/>
              </a:lnSpc>
            </a:pPr>
            <a:endParaRPr lang="en-US" sz="2700">
              <a:solidFill>
                <a:srgbClr val="594946"/>
              </a:solidFill>
              <a:latin typeface="Palanqu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AE1"/>
        </a:solidFill>
        <a:effectLst/>
      </p:bgPr>
    </p:bg>
    <p:spTree>
      <p:nvGrpSpPr>
        <p:cNvPr id="1" name=""/>
        <p:cNvGrpSpPr/>
        <p:nvPr/>
      </p:nvGrpSpPr>
      <p:grpSpPr>
        <a:xfrm>
          <a:off x="0" y="0"/>
          <a:ext cx="0" cy="0"/>
          <a:chOff x="0" y="0"/>
          <a:chExt cx="0" cy="0"/>
        </a:xfrm>
      </p:grpSpPr>
      <p:sp>
        <p:nvSpPr>
          <p:cNvPr id="2" name="Freeform 2"/>
          <p:cNvSpPr/>
          <p:nvPr/>
        </p:nvSpPr>
        <p:spPr>
          <a:xfrm flipH="1">
            <a:off x="11971437" y="3702995"/>
            <a:ext cx="7688646" cy="9462949"/>
          </a:xfrm>
          <a:custGeom>
            <a:avLst/>
            <a:gdLst/>
            <a:ahLst/>
            <a:cxnLst/>
            <a:rect l="l" t="t" r="r" b="b"/>
            <a:pathLst>
              <a:path w="7688646" h="9462949">
                <a:moveTo>
                  <a:pt x="7688646" y="0"/>
                </a:moveTo>
                <a:lnTo>
                  <a:pt x="0" y="0"/>
                </a:lnTo>
                <a:lnTo>
                  <a:pt x="0" y="9462949"/>
                </a:lnTo>
                <a:lnTo>
                  <a:pt x="7688646" y="9462949"/>
                </a:lnTo>
                <a:lnTo>
                  <a:pt x="768864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092290" y="7821457"/>
            <a:ext cx="2886743" cy="2551771"/>
          </a:xfrm>
          <a:custGeom>
            <a:avLst/>
            <a:gdLst/>
            <a:ahLst/>
            <a:cxnLst/>
            <a:rect l="l" t="t" r="r" b="b"/>
            <a:pathLst>
              <a:path w="2886743" h="2551771">
                <a:moveTo>
                  <a:pt x="0" y="0"/>
                </a:moveTo>
                <a:lnTo>
                  <a:pt x="2886743" y="0"/>
                </a:lnTo>
                <a:lnTo>
                  <a:pt x="2886743" y="2551771"/>
                </a:lnTo>
                <a:lnTo>
                  <a:pt x="0" y="2551771"/>
                </a:lnTo>
                <a:lnTo>
                  <a:pt x="0" y="0"/>
                </a:lnTo>
                <a:close/>
              </a:path>
            </a:pathLst>
          </a:custGeom>
          <a:blipFill>
            <a:blip r:embed="rId4"/>
            <a:stretch>
              <a:fillRect t="-8887" b="-4239"/>
            </a:stretch>
          </a:blipFill>
        </p:spPr>
      </p:sp>
      <p:sp>
        <p:nvSpPr>
          <p:cNvPr id="4" name="TextBox 4"/>
          <p:cNvSpPr txBox="1"/>
          <p:nvPr/>
        </p:nvSpPr>
        <p:spPr>
          <a:xfrm>
            <a:off x="774951" y="6985"/>
            <a:ext cx="7930753" cy="1021715"/>
          </a:xfrm>
          <a:prstGeom prst="rect">
            <a:avLst/>
          </a:prstGeom>
        </p:spPr>
        <p:txBody>
          <a:bodyPr lIns="0" tIns="0" rIns="0" bIns="0" rtlCol="0" anchor="t">
            <a:spAutoFit/>
          </a:bodyPr>
          <a:lstStyle/>
          <a:p>
            <a:pPr algn="ctr">
              <a:lnSpc>
                <a:spcPts val="8260"/>
              </a:lnSpc>
            </a:pPr>
            <a:r>
              <a:rPr lang="en-US" sz="5900">
                <a:solidFill>
                  <a:srgbClr val="594946"/>
                </a:solidFill>
                <a:latin typeface="Yeseva One"/>
              </a:rPr>
              <a:t>Individual Reflection</a:t>
            </a:r>
          </a:p>
        </p:txBody>
      </p:sp>
      <p:sp>
        <p:nvSpPr>
          <p:cNvPr id="5" name="TextBox 5"/>
          <p:cNvSpPr txBox="1"/>
          <p:nvPr/>
        </p:nvSpPr>
        <p:spPr>
          <a:xfrm>
            <a:off x="774951" y="1645447"/>
            <a:ext cx="7240109" cy="6490335"/>
          </a:xfrm>
          <a:prstGeom prst="rect">
            <a:avLst/>
          </a:prstGeom>
        </p:spPr>
        <p:txBody>
          <a:bodyPr lIns="0" tIns="0" rIns="0" bIns="0" rtlCol="0" anchor="t">
            <a:spAutoFit/>
          </a:bodyPr>
          <a:lstStyle/>
          <a:p>
            <a:pPr>
              <a:lnSpc>
                <a:spcPts val="3359"/>
              </a:lnSpc>
            </a:pPr>
            <a:r>
              <a:rPr lang="en-US" sz="2399">
                <a:solidFill>
                  <a:srgbClr val="594946"/>
                </a:solidFill>
                <a:latin typeface="Palanquin Medium"/>
              </a:rPr>
              <a:t>Think about an example of your improvisatory leadership:</a:t>
            </a:r>
          </a:p>
          <a:p>
            <a:pPr>
              <a:lnSpc>
                <a:spcPts val="3359"/>
              </a:lnSpc>
            </a:pPr>
            <a:endParaRPr lang="en-US" sz="2399">
              <a:solidFill>
                <a:srgbClr val="594946"/>
              </a:solidFill>
              <a:latin typeface="Palanquin Medium"/>
            </a:endParaRPr>
          </a:p>
          <a:p>
            <a:pPr marL="518157" lvl="1" indent="-259078">
              <a:lnSpc>
                <a:spcPts val="3359"/>
              </a:lnSpc>
              <a:buFont typeface="Arial"/>
              <a:buChar char="•"/>
            </a:pPr>
            <a:r>
              <a:rPr lang="en-US" sz="2399">
                <a:solidFill>
                  <a:srgbClr val="594946"/>
                </a:solidFill>
                <a:latin typeface="Palanquin Medium"/>
              </a:rPr>
              <a:t>What is/was the situation? How did you act to provide leadership in the situation? </a:t>
            </a:r>
          </a:p>
          <a:p>
            <a:pPr>
              <a:lnSpc>
                <a:spcPts val="3359"/>
              </a:lnSpc>
            </a:pPr>
            <a:endParaRPr lang="en-US" sz="2399">
              <a:solidFill>
                <a:srgbClr val="594946"/>
              </a:solidFill>
              <a:latin typeface="Palanquin Medium"/>
            </a:endParaRPr>
          </a:p>
          <a:p>
            <a:pPr marL="518157" lvl="1" indent="-259078">
              <a:lnSpc>
                <a:spcPts val="3359"/>
              </a:lnSpc>
              <a:buFont typeface="Arial"/>
              <a:buChar char="•"/>
            </a:pPr>
            <a:r>
              <a:rPr lang="en-US" sz="2399">
                <a:solidFill>
                  <a:srgbClr val="594946"/>
                </a:solidFill>
                <a:latin typeface="Palanquin Medium"/>
              </a:rPr>
              <a:t>In what ways do the situation and your choices within it reflect one or more of the characteristics of improvisatory leadership?</a:t>
            </a:r>
          </a:p>
          <a:p>
            <a:pPr>
              <a:lnSpc>
                <a:spcPts val="3359"/>
              </a:lnSpc>
            </a:pPr>
            <a:endParaRPr lang="en-US" sz="2399">
              <a:solidFill>
                <a:srgbClr val="594946"/>
              </a:solidFill>
              <a:latin typeface="Palanquin Medium"/>
            </a:endParaRPr>
          </a:p>
          <a:p>
            <a:pPr marL="518157" lvl="1" indent="-259078">
              <a:lnSpc>
                <a:spcPts val="3359"/>
              </a:lnSpc>
              <a:buFont typeface="Arial"/>
              <a:buChar char="•"/>
            </a:pPr>
            <a:r>
              <a:rPr lang="en-US" sz="2399">
                <a:solidFill>
                  <a:srgbClr val="594946"/>
                </a:solidFill>
                <a:latin typeface="Palanquin Medium"/>
              </a:rPr>
              <a:t>What happened as a result of your actions in this situation? What did you learn from your experience? How have you used and/or might you use that learning?</a:t>
            </a:r>
          </a:p>
          <a:p>
            <a:pPr>
              <a:lnSpc>
                <a:spcPts val="2520"/>
              </a:lnSpc>
            </a:pPr>
            <a:endParaRPr lang="en-US" sz="2399">
              <a:solidFill>
                <a:srgbClr val="594946"/>
              </a:solidFill>
              <a:latin typeface="Palanquin Medium"/>
            </a:endParaRPr>
          </a:p>
          <a:p>
            <a:pPr>
              <a:lnSpc>
                <a:spcPts val="2520"/>
              </a:lnSpc>
            </a:pPr>
            <a:endParaRPr lang="en-US" sz="2399">
              <a:solidFill>
                <a:srgbClr val="594946"/>
              </a:solidFill>
              <a:latin typeface="Palanquin Medium"/>
            </a:endParaRPr>
          </a:p>
        </p:txBody>
      </p:sp>
      <p:sp>
        <p:nvSpPr>
          <p:cNvPr id="6" name="TextBox 6"/>
          <p:cNvSpPr txBox="1"/>
          <p:nvPr/>
        </p:nvSpPr>
        <p:spPr>
          <a:xfrm>
            <a:off x="8208754" y="1645447"/>
            <a:ext cx="7240109" cy="6176010"/>
          </a:xfrm>
          <a:prstGeom prst="rect">
            <a:avLst/>
          </a:prstGeom>
        </p:spPr>
        <p:txBody>
          <a:bodyPr lIns="0" tIns="0" rIns="0" bIns="0" rtlCol="0" anchor="t">
            <a:spAutoFit/>
          </a:bodyPr>
          <a:lstStyle/>
          <a:p>
            <a:pPr>
              <a:lnSpc>
                <a:spcPts val="3359"/>
              </a:lnSpc>
            </a:pPr>
            <a:r>
              <a:rPr lang="en-US" sz="2399">
                <a:solidFill>
                  <a:srgbClr val="594946"/>
                </a:solidFill>
                <a:latin typeface="Palanquin Medium"/>
              </a:rPr>
              <a:t>Consider a current situation you’re experiencing in which leadership is lacking:</a:t>
            </a:r>
          </a:p>
          <a:p>
            <a:pPr>
              <a:lnSpc>
                <a:spcPts val="3359"/>
              </a:lnSpc>
            </a:pPr>
            <a:endParaRPr lang="en-US" sz="2399">
              <a:solidFill>
                <a:srgbClr val="594946"/>
              </a:solidFill>
              <a:latin typeface="Palanquin Medium"/>
            </a:endParaRPr>
          </a:p>
          <a:p>
            <a:pPr marL="518157" lvl="1" indent="-259078">
              <a:lnSpc>
                <a:spcPts val="3359"/>
              </a:lnSpc>
              <a:buFont typeface="Arial"/>
              <a:buChar char="•"/>
            </a:pPr>
            <a:r>
              <a:rPr lang="en-US" sz="2399">
                <a:solidFill>
                  <a:srgbClr val="594946"/>
                </a:solidFill>
                <a:latin typeface="Palanquin Medium"/>
              </a:rPr>
              <a:t>What is the situation? And what are the challenges within it and your position(ality) relative to it?</a:t>
            </a:r>
          </a:p>
          <a:p>
            <a:pPr>
              <a:lnSpc>
                <a:spcPts val="3359"/>
              </a:lnSpc>
            </a:pPr>
            <a:endParaRPr lang="en-US" sz="2399">
              <a:solidFill>
                <a:srgbClr val="594946"/>
              </a:solidFill>
              <a:latin typeface="Palanquin Medium"/>
            </a:endParaRPr>
          </a:p>
          <a:p>
            <a:pPr marL="518157" lvl="1" indent="-259078">
              <a:lnSpc>
                <a:spcPts val="3359"/>
              </a:lnSpc>
              <a:buFont typeface="Arial"/>
              <a:buChar char="•"/>
            </a:pPr>
            <a:r>
              <a:rPr lang="en-US" sz="2399">
                <a:solidFill>
                  <a:srgbClr val="594946"/>
                </a:solidFill>
                <a:latin typeface="Palanquin Medium"/>
              </a:rPr>
              <a:t>Drawing on the characteristics of improvisatory leadership, consider different actions you might take within this situation to provide the leadership you perceive as lacking.</a:t>
            </a:r>
          </a:p>
          <a:p>
            <a:pPr>
              <a:lnSpc>
                <a:spcPts val="3359"/>
              </a:lnSpc>
            </a:pPr>
            <a:endParaRPr lang="en-US" sz="2399">
              <a:solidFill>
                <a:srgbClr val="594946"/>
              </a:solidFill>
              <a:latin typeface="Palanquin Medium"/>
            </a:endParaRPr>
          </a:p>
          <a:p>
            <a:pPr marL="518157" lvl="1" indent="-259078">
              <a:lnSpc>
                <a:spcPts val="3359"/>
              </a:lnSpc>
              <a:buFont typeface="Arial"/>
              <a:buChar char="•"/>
            </a:pPr>
            <a:r>
              <a:rPr lang="en-US" sz="2399">
                <a:solidFill>
                  <a:srgbClr val="594946"/>
                </a:solidFill>
                <a:latin typeface="Palanquin Medium"/>
              </a:rPr>
              <a:t>What will you commit to doing in this situation as an improvisatory leader?</a:t>
            </a:r>
          </a:p>
          <a:p>
            <a:pPr>
              <a:lnSpc>
                <a:spcPts val="3359"/>
              </a:lnSpc>
            </a:pPr>
            <a:endParaRPr lang="en-US" sz="2399">
              <a:solidFill>
                <a:srgbClr val="594946"/>
              </a:solidFill>
              <a:latin typeface="Palanquin Medium"/>
            </a:endParaRPr>
          </a:p>
          <a:p>
            <a:pPr>
              <a:lnSpc>
                <a:spcPts val="2520"/>
              </a:lnSpc>
            </a:pPr>
            <a:endParaRPr lang="en-US" sz="2399">
              <a:solidFill>
                <a:srgbClr val="594946"/>
              </a:solidFill>
              <a:latin typeface="Palanquin Mediu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1067</TotalTime>
  <Words>987</Words>
  <Application>Microsoft Office PowerPoint</Application>
  <PresentationFormat>Custom</PresentationFormat>
  <Paragraphs>135</Paragraphs>
  <Slides>14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Palanquin Dark Regular Bold</vt:lpstr>
      <vt:lpstr>Palanquin Bold</vt:lpstr>
      <vt:lpstr>Yeseva One</vt:lpstr>
      <vt:lpstr>Palanquin</vt:lpstr>
      <vt:lpstr>Raleway</vt:lpstr>
      <vt:lpstr>Palanquin Light</vt:lpstr>
      <vt:lpstr>Palanquin Dark Regular</vt:lpstr>
      <vt:lpstr>Raleway Bold</vt:lpstr>
      <vt:lpstr>Palanquin Medium</vt:lpstr>
      <vt:lpstr>Palanquin Medium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 Spring 2024_Forging the Path</dc:title>
  <dc:creator>Jessica Heilman</dc:creator>
  <cp:lastModifiedBy>Jessica Heilman</cp:lastModifiedBy>
  <cp:revision>3</cp:revision>
  <dcterms:created xsi:type="dcterms:W3CDTF">2006-08-16T00:00:00Z</dcterms:created>
  <dcterms:modified xsi:type="dcterms:W3CDTF">2024-04-24T17:40:55Z</dcterms:modified>
  <dc:identifier>DAGDRr916IU</dc:identifier>
</cp:coreProperties>
</file>