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1" r:id="rId2"/>
    <p:sldId id="256" r:id="rId3"/>
    <p:sldId id="263" r:id="rId4"/>
    <p:sldId id="257" r:id="rId5"/>
    <p:sldId id="274" r:id="rId6"/>
    <p:sldId id="264" r:id="rId7"/>
    <p:sldId id="265" r:id="rId8"/>
    <p:sldId id="266" r:id="rId9"/>
    <p:sldId id="270" r:id="rId10"/>
    <p:sldId id="268" r:id="rId11"/>
    <p:sldId id="269" r:id="rId12"/>
    <p:sldId id="279" r:id="rId13"/>
    <p:sldId id="267" r:id="rId14"/>
    <p:sldId id="271" r:id="rId15"/>
    <p:sldId id="272" r:id="rId16"/>
    <p:sldId id="281" r:id="rId17"/>
    <p:sldId id="273" r:id="rId18"/>
    <p:sldId id="275" r:id="rId19"/>
    <p:sldId id="276" r:id="rId20"/>
    <p:sldId id="277" r:id="rId21"/>
    <p:sldId id="278" r:id="rId22"/>
    <p:sldId id="280" r:id="rId23"/>
    <p:sldId id="260" r:id="rId2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0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B922FDE-6623-4546-A74B-4AFBBC62797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577782B-592D-4296-8A8D-460817943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27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FDF5-68A8-444F-8E70-DA3711E93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720490-3A1F-4D24-A3D5-6BF2AF66F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D3D35-3011-4AE9-B02E-CCE9EA33D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48CF-6381-4C13-B55B-1C7DD29F4340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4E5C0-3D03-4028-9F03-01C0760F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AC387-D618-4498-BB93-D608A7F2C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0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C80D-A603-4CF6-A45E-D41B2316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02A76D-6132-4D88-9A17-99B3BDE34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8A68E-B0DF-4DE6-9EA1-3581441C5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B8D6-E06E-452F-8408-1C95F438FAA5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15842-55AA-402C-B02B-992AC1EC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2B9A2-B72A-49B3-BD9D-F54209A70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8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44CDD7-10B5-4996-992F-E24CF1AA2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80B35-BC0B-4403-B824-E8D097473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FC45A-0144-4B39-B9B2-2A506E733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27A-2060-4E80-BA29-65F37939FE57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CD20A-E64A-4953-AF75-BE09C1D74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E75C1-C4F1-46B1-897B-CD0F3A0D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8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5EAF-36B6-4C65-A1DC-DBF00A27C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5366-63F7-4CDC-8C0C-53B1C651C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6CB93-32D4-4A00-9CB2-963AEFE7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2992-8830-4C2E-9A14-1802367E4493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FFC95-1464-4DA5-B1E1-47A8A4881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D01FF-9B7B-4DDF-8B2B-A15A0287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3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164BB-3141-4353-9795-4286E772C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3E59E-D347-47C2-A98E-820724F69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E5AF6-0B22-4D9A-9118-EA2B91CF2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9B2D-B9A7-4ED9-B0BE-9699F0351C50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E659F-E3CE-4346-9A52-27658DF66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0C042-E207-4B3C-918E-2260B470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2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B282-971E-40BF-9758-A5ADA9B4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743B1-BD3D-465D-8C20-9710FA399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0656FE-4410-4A1F-8ED3-C51AE9BCF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9B2E6-A444-4903-ADFC-101D7490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EC5F-9C95-4217-87B9-15A2C0E00299}" type="datetime1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CAA99-9B78-480B-B706-0C1F8713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A4217-2903-49C2-8D42-B2F725A4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3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85A8-BDE9-4B12-B2EB-E16E9412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0B904-CE18-46EB-8DE2-1E0246B18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2337C-EE07-4AF0-ACBF-01160FDB0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834500-E2E3-451C-82CA-6B1C77EED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16DC7-FC57-47A1-9A52-12622D0C1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861C1B-968C-488A-A9CA-8EEDFA7DB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F8E6-4444-41FF-AB2F-AA15CA6668C5}" type="datetime1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D62A8A-9311-4D2B-9507-EFA761390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36EB8-A6C0-4B86-857D-7DDF1CEE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8CE1-86FF-4CB7-90F4-4431C9B1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1857EF-A58F-4792-956E-8128EE91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4161-B7D3-4663-9C81-4D9E4C40D488}" type="datetime1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B560A1-A67C-400A-8371-D62F7E12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32AD9A-60A2-4B6D-8140-AD8D129F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1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F182B3-6DDA-4099-8AF2-4192A420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361E-F98F-4DCF-AF4A-E0CC647499A5}" type="datetime1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B6665-96A3-440B-97C5-C72891FD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7DD49-57AE-4A9E-992C-6DE6E334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5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99049-69B6-4E61-BC36-F684C5A7E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022D9-DCC9-4EA1-9FBA-B7AE2B95C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40748-B71C-4FF2-A343-D7A8491C6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E7C0B-4DD7-4173-94DE-FF881F7E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D8DA-A816-4762-B734-9B3962EBE042}" type="datetime1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420E0-96A3-4762-A9CF-B79C2C68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20A1E-EDF8-4AFC-B48F-385CD489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0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4B99-DA06-4AB6-B249-DA3C0AAD9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487C9B-C337-4767-A941-6B66F06B4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3EB22-0219-432F-9F9D-8B0F6FEA6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17572-5696-4921-A1E3-D569415C3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6E4B-8B9A-4FF1-9BA5-97B1ED66CE4A}" type="datetime1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798E2-35F0-4391-9E53-E254CBBB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C9FAD-5F53-40C4-AD84-E668334F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5D3B6A-DB31-438B-A1A8-11FAA5601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7271C-6C21-418C-8D90-6BFA0D589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8EB73-1AD9-4A6C-9D91-35955481C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6F44-7103-437D-BA4F-71181C0AAE23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7F4DF-0636-469C-880F-29337AA865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D806A-D028-4908-8104-26DFD80C6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1177A-FFC5-46ED-BDDA-65BA51ED8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5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cities.org/resources/reference/arp" TargetMode="External"/><Relationship Id="rId2" Type="http://schemas.openxmlformats.org/officeDocument/2006/relationships/hyperlink" Target="https://home.treasury.gov/policy-issues/coronavirus/assistance-for-state-local-and-tribal-governments/state-and-local-fiscal-recovery-fun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lc.org/covid-19-pandemic-response/#arp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totland@orcities.org" TargetMode="External"/><Relationship Id="rId2" Type="http://schemas.openxmlformats.org/officeDocument/2006/relationships/hyperlink" Target="mailto:mgharst@orcitie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treasury.gov/system/files/136/fiscalrecoveryfunds-metrocitiesfunding1-508A.pdf" TargetMode="External"/><Relationship Id="rId2" Type="http://schemas.openxmlformats.org/officeDocument/2006/relationships/hyperlink" Target="https://home.treasury.gov/policy-issues/coronavirus/assistance-for-state-local-and-tribal-governments/state-and-local-fiscal-recovery-fund/request-fund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rcities.org/download_file/view/1491/96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treasury.gov/system/files/136/SLFRPFAQ.pdf" TargetMode="External"/><Relationship Id="rId2" Type="http://schemas.openxmlformats.org/officeDocument/2006/relationships/hyperlink" Target="https://public-inspection.federalregister.gov/2021-1028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ome.treasury.gov/system/files/136/SLFRP-Fact-Sheet-FINAL1-508A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465DF47-9941-4750-BE27-9F4EA0B47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428" y="1493383"/>
            <a:ext cx="10305143" cy="4538209"/>
          </a:xfrm>
        </p:spPr>
        <p:txBody>
          <a:bodyPr>
            <a:normAutofit/>
          </a:bodyPr>
          <a:lstStyle/>
          <a:p>
            <a:r>
              <a:rPr lang="en-US" b="1" dirty="0"/>
              <a:t>American Rescue Plan</a:t>
            </a:r>
            <a:br>
              <a:rPr lang="en-US" b="1" dirty="0"/>
            </a:br>
            <a:r>
              <a:rPr lang="en-US" b="1" dirty="0"/>
              <a:t>Fiscal Recovery Funds for Cities</a:t>
            </a:r>
            <a:br>
              <a:rPr lang="en-US" b="1" dirty="0"/>
            </a:br>
            <a:r>
              <a:rPr lang="en-US" sz="3200" b="1" dirty="0"/>
              <a:t> </a:t>
            </a:r>
            <a:br>
              <a:rPr lang="en-US" b="1" dirty="0"/>
            </a:br>
            <a:r>
              <a:rPr lang="en-US" sz="4800" b="1" dirty="0"/>
              <a:t>May 20, 2021 - Informational Call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38AAEB-87DA-4BDC-8A5A-FBDC0FB85C0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47027" y="299583"/>
            <a:ext cx="4313657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90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0BC8-225D-49B8-B1DE-2E4C1174C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87743" cy="1325563"/>
          </a:xfrm>
        </p:spPr>
        <p:txBody>
          <a:bodyPr/>
          <a:lstStyle/>
          <a:p>
            <a:r>
              <a:rPr lang="en-US" b="1" dirty="0"/>
              <a:t>Economic Support – Small Business/Nonprofits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BDD5D-2B58-4E24-B32D-1995576E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343"/>
            <a:ext cx="10515600" cy="51285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Only eligible if addresses economic harm “resulting from or exacerbated by” COVID, and be proportional to harm experienced</a:t>
            </a:r>
          </a:p>
          <a:p>
            <a:pPr marL="0" indent="0">
              <a:buNone/>
            </a:pPr>
            <a:r>
              <a:rPr lang="en-US" dirty="0"/>
              <a:t>May consider criteria like lost revenues, financial insecurity, closures, lack of credit or disadvantaged communities</a:t>
            </a:r>
          </a:p>
          <a:p>
            <a:pPr marL="0" indent="0">
              <a:buNone/>
            </a:pPr>
            <a:r>
              <a:rPr lang="en-US" dirty="0"/>
              <a:t>Some of the identified uses most applicable to cities </a:t>
            </a:r>
          </a:p>
          <a:p>
            <a:pPr lvl="1"/>
            <a:r>
              <a:rPr lang="en-US" sz="2800" dirty="0"/>
              <a:t>Loans or grants for payroll or other operating costs</a:t>
            </a:r>
          </a:p>
          <a:p>
            <a:pPr lvl="1"/>
            <a:r>
              <a:rPr lang="en-US" sz="2800" dirty="0"/>
              <a:t>Loans or grants for COVID mitigation like plat changes, barriers, cleaning or vaccinations</a:t>
            </a:r>
          </a:p>
          <a:p>
            <a:pPr lvl="1"/>
            <a:r>
              <a:rPr lang="en-US" sz="2800" dirty="0"/>
              <a:t>Technical assistance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lvl="1" indent="0">
              <a:buNone/>
            </a:pPr>
            <a:r>
              <a:rPr lang="en-US" sz="2800" b="1" dirty="0"/>
              <a:t>* Must publicly report assistance to private-sector businesses and keep supporting documents, question around loan repayments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EEC1B-4C3F-4F9C-B58F-FBDB86D8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6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0BC8-225D-49B8-B1DE-2E4C1174C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87743" cy="1325563"/>
          </a:xfrm>
        </p:spPr>
        <p:txBody>
          <a:bodyPr/>
          <a:lstStyle/>
          <a:p>
            <a:r>
              <a:rPr lang="en-US" b="1" dirty="0"/>
              <a:t>Economic Support for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BDD5D-2B58-4E24-B32D-1995576E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057"/>
            <a:ext cx="10515600" cy="45949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Support for impacted industries like tourism, travel, and hospitality</a:t>
            </a:r>
          </a:p>
          <a:p>
            <a:pPr lvl="1"/>
            <a:r>
              <a:rPr lang="en-US" sz="3600" dirty="0"/>
              <a:t>Includes support for businesses, attractions, or “business districts”</a:t>
            </a:r>
          </a:p>
          <a:p>
            <a:pPr lvl="1"/>
            <a:r>
              <a:rPr lang="en-US" sz="3600" dirty="0"/>
              <a:t>Can include facilities delayed due to pandemic</a:t>
            </a:r>
          </a:p>
          <a:p>
            <a:pPr lvl="1"/>
            <a:r>
              <a:rPr lang="en-US" sz="3600" dirty="0"/>
              <a:t>Ventilation, barriers, signage, PPE, and consultants on safe opening are mentioned specifically</a:t>
            </a:r>
          </a:p>
          <a:p>
            <a:pPr lvl="1"/>
            <a:r>
              <a:rPr lang="en-US" sz="3600" dirty="0"/>
              <a:t>Other industries are eligible but must be affected to similar degree, must keep written justification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C55BC-9189-4F1A-85AD-66E96D76C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9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DAC72-3DD9-4C72-A14E-A76BAE4E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Additional Guidance on Economic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6427C-C0B4-483C-B866-62DEB9703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471102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Rehiring public sector staff to pre-pandemic levels is also considered an eligible economic support expense</a:t>
            </a:r>
          </a:p>
          <a:p>
            <a:pPr marL="0" indent="0">
              <a:buNone/>
            </a:pPr>
            <a:r>
              <a:rPr lang="en-US" sz="3200" dirty="0"/>
              <a:t>Certain uses are called out as </a:t>
            </a:r>
            <a:r>
              <a:rPr lang="en-US" sz="3200" b="1" dirty="0"/>
              <a:t>not allowed </a:t>
            </a:r>
            <a:r>
              <a:rPr lang="en-US" sz="3200" dirty="0"/>
              <a:t>in this category</a:t>
            </a:r>
          </a:p>
          <a:p>
            <a:pPr lvl="1"/>
            <a:r>
              <a:rPr lang="en-US" sz="3200" dirty="0"/>
              <a:t>General infrastructure would typically not qualify, unless possibly housing in a QCT </a:t>
            </a:r>
          </a:p>
          <a:p>
            <a:pPr lvl="1"/>
            <a:r>
              <a:rPr lang="en-US" sz="3200" dirty="0"/>
              <a:t>Payment of outstanding debt or fees or costs to issue new debt</a:t>
            </a:r>
          </a:p>
          <a:p>
            <a:pPr lvl="1"/>
            <a:r>
              <a:rPr lang="en-US" sz="3200" dirty="0"/>
              <a:t>Settlements or judgments</a:t>
            </a:r>
          </a:p>
          <a:p>
            <a:pPr lvl="1"/>
            <a:r>
              <a:rPr lang="en-US" sz="3200" dirty="0"/>
              <a:t>Replenishing rainy day or reserve funds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76A60-E207-40C7-823F-1EB03CC0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35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8033-BF62-4DE9-AFAF-0EF81816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Premium Pay for Essential Workers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7CD3A-F786-40B8-A93E-B901B96CB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486"/>
            <a:ext cx="10515600" cy="49833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Up to $13 per hour bonus pay, maximum of $25,000 per worker is allowed, can be retrospective, cannot cover telework</a:t>
            </a:r>
          </a:p>
          <a:p>
            <a:pPr marL="0" indent="0">
              <a:buNone/>
            </a:pPr>
            <a:r>
              <a:rPr lang="en-US" dirty="0"/>
              <a:t>Written justification required if pushed wage above 150% of higher of state or county average annual wage</a:t>
            </a:r>
          </a:p>
          <a:p>
            <a:pPr marL="0" indent="0">
              <a:buNone/>
            </a:pPr>
            <a:r>
              <a:rPr lang="en-US" dirty="0"/>
              <a:t>Including but not limited to the following workers:</a:t>
            </a:r>
          </a:p>
          <a:p>
            <a:pPr lvl="2"/>
            <a:r>
              <a:rPr lang="en-US" sz="2600" b="0" i="0" u="none" strike="noStrike" baseline="0" dirty="0">
                <a:solidFill>
                  <a:srgbClr val="000000"/>
                </a:solidFill>
              </a:rPr>
              <a:t>Staff at nursing homes, hospitals, and home care settings </a:t>
            </a:r>
          </a:p>
          <a:p>
            <a:pPr lvl="2"/>
            <a:r>
              <a:rPr lang="en-US" sz="2600" b="0" i="0" u="none" strike="noStrike" baseline="0" dirty="0">
                <a:solidFill>
                  <a:srgbClr val="000000"/>
                </a:solidFill>
              </a:rPr>
              <a:t>Workers at farms, food production facilities, grocery stores, and restaurants </a:t>
            </a:r>
          </a:p>
          <a:p>
            <a:pPr lvl="2"/>
            <a:r>
              <a:rPr lang="en-US" sz="2600" b="0" i="0" u="none" strike="noStrike" baseline="0" dirty="0">
                <a:solidFill>
                  <a:srgbClr val="000000"/>
                </a:solidFill>
              </a:rPr>
              <a:t>Janitors and sanitation workers </a:t>
            </a:r>
          </a:p>
          <a:p>
            <a:pPr lvl="2"/>
            <a:r>
              <a:rPr lang="en-US" sz="2600" b="0" i="0" u="none" strike="noStrike" baseline="0" dirty="0">
                <a:solidFill>
                  <a:srgbClr val="000000"/>
                </a:solidFill>
              </a:rPr>
              <a:t>Truck drivers, transit staff, and warehouse workers </a:t>
            </a:r>
          </a:p>
          <a:p>
            <a:pPr lvl="2"/>
            <a:r>
              <a:rPr lang="en-US" sz="2600" b="0" i="0" u="none" strike="noStrike" baseline="0" dirty="0">
                <a:solidFill>
                  <a:srgbClr val="000000"/>
                </a:solidFill>
              </a:rPr>
              <a:t>Public health and safety staff </a:t>
            </a:r>
          </a:p>
          <a:p>
            <a:pPr lvl="2"/>
            <a:r>
              <a:rPr lang="en-US" sz="2600" b="0" i="0" u="none" strike="noStrike" baseline="0" dirty="0">
                <a:solidFill>
                  <a:srgbClr val="000000"/>
                </a:solidFill>
              </a:rPr>
              <a:t>Childcare workers, educators, and other school staff</a:t>
            </a:r>
          </a:p>
          <a:p>
            <a:pPr lvl="2"/>
            <a:r>
              <a:rPr lang="en-US" sz="2600" b="0" i="0" u="none" strike="noStrike" baseline="0" dirty="0">
                <a:solidFill>
                  <a:srgbClr val="000000"/>
                </a:solidFill>
              </a:rPr>
              <a:t>Social service and human services staff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692E9-7B12-4E72-8A0A-68553C8B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9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1C41-52C4-4BF3-B91F-0BF8CF71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096"/>
            <a:ext cx="10515600" cy="1325563"/>
          </a:xfrm>
        </p:spPr>
        <p:txBody>
          <a:bodyPr/>
          <a:lstStyle/>
          <a:p>
            <a:r>
              <a:rPr lang="en-US" b="1" dirty="0"/>
              <a:t>Revenue Replacement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866F-47B1-4A7D-89F6-ABB21C02A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Cities may use funds for general services “to the extent of the reduction in revenue” due to COVID</a:t>
            </a:r>
          </a:p>
          <a:p>
            <a:r>
              <a:rPr lang="en-US" sz="3200" dirty="0"/>
              <a:t>Loss is calculated across all revenue streams as lump sum</a:t>
            </a:r>
          </a:p>
          <a:p>
            <a:r>
              <a:rPr lang="en-US" sz="3200" dirty="0"/>
              <a:t>Revenue includes taxes, state shared revenues, current charges, and miscellaneous general revenue</a:t>
            </a:r>
          </a:p>
          <a:p>
            <a:r>
              <a:rPr lang="en-US" sz="3200" dirty="0"/>
              <a:t>Revenue excludes public utility revenues, trust revenues, correcting transactions, sales or investments, and federal transfers like CRF</a:t>
            </a:r>
          </a:p>
          <a:p>
            <a:r>
              <a:rPr lang="en-US" sz="3200" dirty="0"/>
              <a:t>SDCs likely excluded?  Other questionable revenues?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D215A-0885-44BB-B75E-332BBEB3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90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E7CE7-6C38-4336-A0C7-8CDEF868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Revenue Loss Calculation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6390D9-1819-4C93-B7E1-1608E5F4E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Compares trendline from last pre-COVID fiscal year to actual calendar year 2020 through 2024, difference is loss</a:t>
            </a:r>
          </a:p>
          <a:p>
            <a:pPr marL="0" indent="0">
              <a:buNone/>
            </a:pPr>
            <a:r>
              <a:rPr lang="en-US" sz="2800" dirty="0"/>
              <a:t>Trendline includes growth adjustment at 4.1% or average of three pre-COVID fiscal years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A9CB7C-F736-464C-8DE1-1A44E2E27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766" y="1216422"/>
            <a:ext cx="7327234" cy="4425156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63385EC-3E0D-46AF-A973-6B1007D0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8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7506E-7300-4809-A8D7-99E370E5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187897-68D7-4808-9D83-2FB1DE2F3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714" y="232730"/>
            <a:ext cx="9949542" cy="625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721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31169-270A-4C47-8B45-7D68A184A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Revenue Replacement 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C072B-87F0-4D74-BE5E-CC9A4E268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Allowed uses, include but not limited to</a:t>
            </a:r>
          </a:p>
          <a:p>
            <a:pPr lvl="1"/>
            <a:r>
              <a:rPr lang="en-US" sz="2800" dirty="0"/>
              <a:t>Maintenance, pay-go building construction, infrastructure including roads</a:t>
            </a:r>
          </a:p>
          <a:p>
            <a:pPr lvl="1"/>
            <a:r>
              <a:rPr lang="en-US" sz="2800" dirty="0"/>
              <a:t>Cybersecurity including hardware</a:t>
            </a:r>
          </a:p>
          <a:p>
            <a:pPr lvl="1"/>
            <a:r>
              <a:rPr lang="en-US" sz="2800" dirty="0"/>
              <a:t>Environmental remediation</a:t>
            </a:r>
          </a:p>
          <a:p>
            <a:pPr lvl="1"/>
            <a:r>
              <a:rPr lang="en-US" sz="2800" dirty="0"/>
              <a:t>Police and fire</a:t>
            </a:r>
          </a:p>
          <a:p>
            <a:pPr marL="0" indent="0">
              <a:buNone/>
            </a:pPr>
            <a:r>
              <a:rPr lang="en-US" dirty="0"/>
              <a:t>Uses not allowed</a:t>
            </a:r>
          </a:p>
          <a:p>
            <a:pPr lvl="1"/>
            <a:r>
              <a:rPr lang="en-US" sz="2800" dirty="0"/>
              <a:t>Payment of outstanding debt or fees or costs to issue new debt</a:t>
            </a:r>
          </a:p>
          <a:p>
            <a:pPr lvl="1"/>
            <a:r>
              <a:rPr lang="en-US" sz="2800" dirty="0"/>
              <a:t>Settlements or judgments</a:t>
            </a:r>
          </a:p>
          <a:p>
            <a:pPr lvl="1"/>
            <a:r>
              <a:rPr lang="en-US" sz="2800" dirty="0"/>
              <a:t>Replenishing rainy day or reserve funds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58131-C90D-4E3A-BCFE-47585993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5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D7C0-2394-494F-A375-F2879294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Water and Sewer Infrastructure Investments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86599-14AD-4F10-A429-F7DE88773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51140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“Wide latitude” to identify highest priority projects, including privately-owned infrastructure</a:t>
            </a:r>
          </a:p>
          <a:p>
            <a:pPr marL="0" indent="0">
              <a:buNone/>
            </a:pPr>
            <a:r>
              <a:rPr lang="en-US" dirty="0"/>
              <a:t>Priority given to heath, environmental safety, and projects to help the most households, but cities can apply additional criteria</a:t>
            </a:r>
          </a:p>
          <a:p>
            <a:pPr marL="0" indent="0">
              <a:buNone/>
            </a:pPr>
            <a:r>
              <a:rPr lang="en-US" dirty="0"/>
              <a:t>Aligns with projects eligible for EPA’s Clean Water State Revolving Fund (CWSRF) or Drinking Water State Revolving Fund (DWSRF)</a:t>
            </a:r>
          </a:p>
          <a:p>
            <a:r>
              <a:rPr lang="en-US" dirty="0"/>
              <a:t>Wastewater uses include construction, improvement or repair of plants, improved resilience, green infrastructure, or pollution reduction</a:t>
            </a:r>
          </a:p>
          <a:p>
            <a:r>
              <a:rPr lang="en-US" dirty="0"/>
              <a:t>Drinking water includes installation and replacement of failing treatment and distribution systems, replacing lead pipes, and more</a:t>
            </a:r>
          </a:p>
          <a:p>
            <a:r>
              <a:rPr lang="en-US" dirty="0"/>
              <a:t>Stormwater management, treatment, and reuse is also mentioned</a:t>
            </a:r>
          </a:p>
          <a:p>
            <a:pPr marL="0" indent="0">
              <a:buNone/>
            </a:pPr>
            <a:r>
              <a:rPr lang="en-US" dirty="0"/>
              <a:t>* Funds may not be used as local match on CWSRF and DWSRF due to program restrictions against use of federal funds for that purpose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D98D6-FD2C-49C7-B81A-51EC37A7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43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D7C0-2394-494F-A375-F2879294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Broadband Infrastructure Investments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86599-14AD-4F10-A429-F7DE88773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85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Goal is adequate speeds and focus on underserved households</a:t>
            </a:r>
          </a:p>
          <a:p>
            <a:r>
              <a:rPr lang="en-US" sz="3200" dirty="0"/>
              <a:t>Projects expected to deliver 100 Mbps symmetrical, but 20 </a:t>
            </a:r>
            <a:r>
              <a:rPr lang="en-US" sz="3200" dirty="0" err="1"/>
              <a:t>Mpbs</a:t>
            </a:r>
            <a:r>
              <a:rPr lang="en-US" sz="3200" dirty="0"/>
              <a:t> upload can also qualify with conditions</a:t>
            </a:r>
          </a:p>
          <a:p>
            <a:r>
              <a:rPr lang="en-US" sz="3200" dirty="0"/>
              <a:t>Should focus on locations with current service less than 25 Mbps download and 3 </a:t>
            </a:r>
            <a:r>
              <a:rPr lang="en-US" sz="3200" dirty="0" err="1"/>
              <a:t>Mpbs</a:t>
            </a:r>
            <a:r>
              <a:rPr lang="en-US" sz="3200" dirty="0"/>
              <a:t> upload</a:t>
            </a:r>
          </a:p>
          <a:p>
            <a:r>
              <a:rPr lang="en-US" sz="3200" dirty="0"/>
              <a:t>Cities have flexibility to choose locations but encouraged to think about last-mile connections and municipal/non-profit providers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0907B-3D3B-4223-B2D4-9FBBBD0B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84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53FD5C-CBF2-4B31-9251-6D5D13B8D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State and Local Fiscal Recovery Funds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07D8D0-C1E6-46A2-A03F-12E56F10A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05467"/>
            <a:ext cx="5157787" cy="989390"/>
          </a:xfrm>
        </p:spPr>
        <p:txBody>
          <a:bodyPr>
            <a:noAutofit/>
          </a:bodyPr>
          <a:lstStyle/>
          <a:p>
            <a:r>
              <a:rPr lang="en-US" sz="2900" b="0" dirty="0"/>
              <a:t>How Much Is Coming to Oregon?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4D4CCF-8B71-4F33-9CE3-48AA474AA1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Total funds to Oregon $4.26B</a:t>
            </a:r>
          </a:p>
          <a:p>
            <a:r>
              <a:rPr lang="en-US" dirty="0"/>
              <a:t>State $2.6B</a:t>
            </a:r>
          </a:p>
          <a:p>
            <a:pPr lvl="1"/>
            <a:r>
              <a:rPr lang="en-US" dirty="0"/>
              <a:t>Plus $155M for capital projects</a:t>
            </a:r>
          </a:p>
          <a:p>
            <a:r>
              <a:rPr lang="en-US" dirty="0"/>
              <a:t>Counties $818M</a:t>
            </a:r>
          </a:p>
          <a:p>
            <a:r>
              <a:rPr lang="en-US" dirty="0"/>
              <a:t>Cities $680.7M</a:t>
            </a:r>
          </a:p>
          <a:p>
            <a:pPr lvl="1"/>
            <a:r>
              <a:rPr lang="en-US" dirty="0"/>
              <a:t>Metro $438M</a:t>
            </a:r>
          </a:p>
          <a:p>
            <a:pPr lvl="1"/>
            <a:r>
              <a:rPr lang="en-US" dirty="0"/>
              <a:t>Non-Metro $243M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837869-18F1-4455-82E1-7912BE4D4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05467"/>
            <a:ext cx="5183188" cy="989390"/>
          </a:xfrm>
        </p:spPr>
        <p:txBody>
          <a:bodyPr>
            <a:normAutofit/>
          </a:bodyPr>
          <a:lstStyle/>
          <a:p>
            <a:r>
              <a:rPr lang="en-US" sz="2800" b="0" dirty="0"/>
              <a:t>This is </a:t>
            </a:r>
            <a:r>
              <a:rPr lang="en-US" sz="2800" dirty="0"/>
              <a:t>NOT</a:t>
            </a:r>
            <a:r>
              <a:rPr lang="en-US" sz="2800" b="0" dirty="0"/>
              <a:t> the CRF Program!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FEB0C3D-20DF-4D2F-92D9-72A37C357D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Not a reimbursement program</a:t>
            </a:r>
          </a:p>
          <a:p>
            <a:r>
              <a:rPr lang="en-US" dirty="0"/>
              <a:t>Larger cities receive funds directly from Treasury</a:t>
            </a:r>
          </a:p>
          <a:p>
            <a:r>
              <a:rPr lang="en-US" dirty="0"/>
              <a:t>State </a:t>
            </a:r>
            <a:r>
              <a:rPr lang="en-US" b="1" dirty="0"/>
              <a:t>must</a:t>
            </a:r>
            <a:r>
              <a:rPr lang="en-US" dirty="0"/>
              <a:t> pass through to smaller cities</a:t>
            </a:r>
          </a:p>
          <a:p>
            <a:r>
              <a:rPr lang="en-US" dirty="0"/>
              <a:t>State </a:t>
            </a:r>
            <a:r>
              <a:rPr lang="en-US" b="1" dirty="0"/>
              <a:t>cannot</a:t>
            </a:r>
            <a:r>
              <a:rPr lang="en-US" dirty="0"/>
              <a:t> restrict use of funds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07C816-A2C1-47F8-A1D0-C3E1D17C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24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6BB8-53B9-4F66-BF57-505C2C61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Restrictions on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72AAA-9198-42B9-9385-F60EF803A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47255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Pension deposits are not allowed</a:t>
            </a:r>
            <a:endParaRPr lang="en-US" dirty="0"/>
          </a:p>
          <a:p>
            <a:r>
              <a:rPr lang="en-US" dirty="0"/>
              <a:t>Treasury interprets to mean extraordinary payments, to pay down an accrued unfunded liability</a:t>
            </a:r>
          </a:p>
          <a:p>
            <a:r>
              <a:rPr lang="en-US" dirty="0"/>
              <a:t>If paying payroll under an allowed use normal pension contributions as a part of a benefit package for that worker is allowed</a:t>
            </a:r>
          </a:p>
          <a:p>
            <a:pPr marL="0" indent="0">
              <a:buNone/>
            </a:pPr>
            <a:r>
              <a:rPr lang="en-US" b="1" dirty="0"/>
              <a:t>Offset of tax reductions is not allowed</a:t>
            </a:r>
          </a:p>
          <a:p>
            <a:r>
              <a:rPr lang="en-US" dirty="0"/>
              <a:t>Cutting taxes puts a city at risk of having to repay funds if reduction is from change in “law, regulation, or administrative interpretation”</a:t>
            </a:r>
          </a:p>
          <a:p>
            <a:r>
              <a:rPr lang="en-US" dirty="0"/>
              <a:t>Does not include phase in of current law or changes outside the control of the jurisdiction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475B5-78FA-43A2-896C-B42E3D526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11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6BB8-53B9-4F66-BF57-505C2C61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Outstanding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72AAA-9198-42B9-9385-F60EF803A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47255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/>
              <a:t>What happens when businesses repay economic support loans?</a:t>
            </a:r>
          </a:p>
          <a:p>
            <a:pPr marL="0" indent="0">
              <a:buNone/>
            </a:pPr>
            <a:r>
              <a:rPr lang="en-US" sz="3600" dirty="0"/>
              <a:t>How do restrictions on using the funds to finance new debt work with an infrastructure project if it is bonded?</a:t>
            </a:r>
          </a:p>
          <a:p>
            <a:pPr marL="0" indent="0">
              <a:buNone/>
            </a:pPr>
            <a:r>
              <a:rPr lang="en-US" sz="3600" dirty="0"/>
              <a:t>Guidance says funds may not be used as local match for federal programs that bar the use of federal funds for the match, how will this work with a future infrastructure package?</a:t>
            </a:r>
          </a:p>
          <a:p>
            <a:pPr marL="0" indent="0">
              <a:buNone/>
            </a:pPr>
            <a:r>
              <a:rPr lang="en-US" sz="3600" dirty="0"/>
              <a:t>How do restrictions on tax cuts work with local option economic development incentives?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B34BF-00A5-4474-B7D1-37A94120F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00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2C229-EBCF-43EA-82E7-94ABD6A9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104"/>
          </a:xfrm>
        </p:spPr>
        <p:txBody>
          <a:bodyPr/>
          <a:lstStyle/>
          <a:p>
            <a:r>
              <a:rPr lang="en-US" b="1" dirty="0"/>
              <a:t>Key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EC26-6369-4F1B-99E6-59CBE2440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230"/>
            <a:ext cx="10515600" cy="4928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U.S. Treasury Fiscal Recovery Fund Page</a:t>
            </a:r>
            <a:endParaRPr lang="en-US" sz="3600" dirty="0"/>
          </a:p>
          <a:p>
            <a:pPr marL="0" indent="0">
              <a:spcAft>
                <a:spcPts val="1200"/>
              </a:spcAft>
              <a:buNone/>
            </a:pPr>
            <a:r>
              <a:rPr lang="en-US" sz="3600" dirty="0"/>
              <a:t>The authoritative source for guidance</a:t>
            </a:r>
          </a:p>
          <a:p>
            <a:pPr marL="0" indent="0">
              <a:buNone/>
            </a:pPr>
            <a:r>
              <a:rPr lang="en-US" sz="3600" dirty="0">
                <a:hlinkClick r:id="rId3"/>
              </a:rPr>
              <a:t>LOC’s </a:t>
            </a:r>
            <a:r>
              <a:rPr lang="en-US" sz="3600" b="0" i="0" dirty="0">
                <a:solidFill>
                  <a:srgbClr val="14477D"/>
                </a:solidFill>
                <a:effectLst/>
                <a:hlinkClick r:id="rId3"/>
              </a:rPr>
              <a:t>American Rescue Plan Resource Hub</a:t>
            </a:r>
            <a:endParaRPr lang="en-US" sz="3600" b="0" i="0" dirty="0">
              <a:solidFill>
                <a:srgbClr val="14477D"/>
              </a:solidFill>
              <a:effectLst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600" dirty="0"/>
              <a:t>Updated regularly with latest information</a:t>
            </a:r>
            <a:endParaRPr lang="en-US" sz="3600" b="0" i="0" dirty="0">
              <a:effectLst/>
            </a:endParaRPr>
          </a:p>
          <a:p>
            <a:pPr marL="0" indent="0">
              <a:buNone/>
            </a:pPr>
            <a:r>
              <a:rPr lang="en-US" sz="3600" dirty="0">
                <a:hlinkClick r:id="rId4"/>
              </a:rPr>
              <a:t>NLC’s American Rescue Plan Hub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NLC is working on additional guidance documents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93FA70-5561-467B-AEA6-C403C2E1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427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B9260-434A-4D11-89EF-C2D169BB2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Question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0DFCD-0BDE-44B7-8B32-EC03DB0B0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Mark Gharst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dirty="0">
                <a:hlinkClick r:id="rId2"/>
              </a:rPr>
              <a:t>mgharst@orcities.org</a:t>
            </a:r>
            <a:endParaRPr lang="en-US" sz="4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dirty="0"/>
              <a:t>503-991-2192</a:t>
            </a:r>
          </a:p>
          <a:p>
            <a:pPr marL="0" indent="0">
              <a:buNone/>
            </a:pPr>
            <a:r>
              <a:rPr lang="en-US" sz="4000" dirty="0"/>
              <a:t>Colton Totland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dirty="0">
                <a:hlinkClick r:id="rId3"/>
              </a:rPr>
              <a:t>ctotland@orcities.org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503-540-6578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BA4F979-FC67-4680-A19F-D61E8F9490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609" y="3614210"/>
            <a:ext cx="4754890" cy="263347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CFD7C4-52C9-4C5F-9917-80BDB658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27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8A4F-7A8B-4897-89FF-174626DB2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 Cities Receive Funding?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C0173-C13B-4BA8-AC9D-016A60654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486"/>
            <a:ext cx="10515600" cy="4667477"/>
          </a:xfrm>
        </p:spPr>
        <p:txBody>
          <a:bodyPr>
            <a:normAutofit/>
          </a:bodyPr>
          <a:lstStyle/>
          <a:p>
            <a:r>
              <a:rPr lang="en-US" sz="3200" dirty="0"/>
              <a:t>Metro cities (generally 50,000+ population) can </a:t>
            </a:r>
            <a:r>
              <a:rPr lang="en-US" sz="3200" dirty="0">
                <a:hlinkClick r:id="rId2"/>
              </a:rPr>
              <a:t>apply now</a:t>
            </a:r>
            <a:r>
              <a:rPr lang="en-US" sz="3200" dirty="0"/>
              <a:t> with Treasury, many have already received funds.</a:t>
            </a:r>
          </a:p>
          <a:p>
            <a:pPr lvl="1"/>
            <a:r>
              <a:rPr lang="en-US" sz="3200" dirty="0"/>
              <a:t>50% now, 50% in 12 months</a:t>
            </a:r>
          </a:p>
          <a:p>
            <a:pPr lvl="1"/>
            <a:r>
              <a:rPr lang="en-US" sz="3200" dirty="0"/>
              <a:t>Allocations on </a:t>
            </a:r>
            <a:r>
              <a:rPr lang="en-US" sz="3200" dirty="0">
                <a:hlinkClick r:id="rId3"/>
              </a:rPr>
              <a:t>Treasury website </a:t>
            </a:r>
            <a:endParaRPr lang="en-US" sz="3200" dirty="0"/>
          </a:p>
          <a:p>
            <a:r>
              <a:rPr lang="en-US" sz="3200" dirty="0"/>
              <a:t>Smaller cities will receive funds through the state, process not set but probably through DAS.</a:t>
            </a:r>
          </a:p>
          <a:p>
            <a:pPr lvl="1"/>
            <a:r>
              <a:rPr lang="en-US" sz="3200" dirty="0"/>
              <a:t>50% in mid-June, 50% 12 months later</a:t>
            </a:r>
          </a:p>
          <a:p>
            <a:pPr lvl="1"/>
            <a:r>
              <a:rPr lang="en-US" sz="3200" dirty="0"/>
              <a:t>Final allocations coming, preliminary numbers on </a:t>
            </a:r>
            <a:r>
              <a:rPr lang="en-US" sz="3200" dirty="0">
                <a:hlinkClick r:id="rId4"/>
              </a:rPr>
              <a:t>LOC website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24392-2EA2-4D45-8349-07AF973CB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5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72FA38-5937-4157-84BF-A8A832A1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requirements for spending funds?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6A0FE8-E1C7-4405-8A09-08CA5D0D9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54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U.S. Treasury issued </a:t>
            </a:r>
            <a:r>
              <a:rPr lang="en-US" sz="3000" dirty="0">
                <a:hlinkClick r:id="rId2"/>
              </a:rPr>
              <a:t>Preliminary Final Rule</a:t>
            </a:r>
            <a:r>
              <a:rPr lang="en-US" sz="3000" dirty="0"/>
              <a:t>, </a:t>
            </a:r>
            <a:r>
              <a:rPr lang="en-US" sz="3000" dirty="0">
                <a:hlinkClick r:id="rId3"/>
              </a:rPr>
              <a:t>FAQs</a:t>
            </a:r>
            <a:r>
              <a:rPr lang="en-US" sz="3000" dirty="0"/>
              <a:t>, and </a:t>
            </a:r>
            <a:r>
              <a:rPr lang="en-US" sz="3000" dirty="0">
                <a:hlinkClick r:id="rId4"/>
              </a:rPr>
              <a:t>Fact Sheet </a:t>
            </a:r>
            <a:endParaRPr lang="en-US" sz="3000" dirty="0"/>
          </a:p>
          <a:p>
            <a:pPr lvl="1"/>
            <a:r>
              <a:rPr lang="en-US" sz="3000" dirty="0"/>
              <a:t>Rule sets criteria and FAQ gives plain language guidance</a:t>
            </a:r>
          </a:p>
          <a:p>
            <a:pPr lvl="1"/>
            <a:r>
              <a:rPr lang="en-US" sz="3000" dirty="0"/>
              <a:t>“Work with your attorney” and read the guidance</a:t>
            </a:r>
          </a:p>
          <a:p>
            <a:pPr marL="0" indent="0">
              <a:buNone/>
            </a:pPr>
            <a:r>
              <a:rPr lang="en-US" sz="3000" dirty="0"/>
              <a:t>Funds must be obligated by December 31, 2024 and out the door by December 31, 2026</a:t>
            </a:r>
          </a:p>
          <a:p>
            <a:pPr marL="0" indent="0">
              <a:buNone/>
            </a:pPr>
            <a:r>
              <a:rPr lang="en-US" sz="3000" dirty="0"/>
              <a:t>Can only cover costs from March 3, 2021 forward</a:t>
            </a:r>
          </a:p>
          <a:p>
            <a:pPr marL="0" indent="0">
              <a:buNone/>
            </a:pPr>
            <a:r>
              <a:rPr lang="en-US" sz="3000" dirty="0"/>
              <a:t>There are recordkeeping and reporting requirements</a:t>
            </a:r>
          </a:p>
          <a:p>
            <a:pPr lvl="1"/>
            <a:r>
              <a:rPr lang="en-US" sz="3000" dirty="0"/>
              <a:t>Metro cities report quarterly, interim report due August 31</a:t>
            </a:r>
          </a:p>
          <a:p>
            <a:pPr lvl="1"/>
            <a:r>
              <a:rPr lang="en-US" sz="3000" dirty="0"/>
              <a:t>Smaller cities report annually, first report due October 31</a:t>
            </a:r>
          </a:p>
          <a:p>
            <a:pPr lvl="1"/>
            <a:r>
              <a:rPr lang="en-US" sz="3000" dirty="0"/>
              <a:t>Additional requirements for cities over 250,000 population</a:t>
            </a:r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DFFDE6-6420-4F0E-B2D8-7F7341BF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2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DF85C-E8A1-46F7-8410-7E9A8F4C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ARP Act Gives Allowed Uses, Rule Interprets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66498-20D6-4026-A445-9523CA759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486"/>
            <a:ext cx="10515600" cy="49833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respond to the </a:t>
            </a:r>
            <a:r>
              <a:rPr lang="en-US" b="1" dirty="0"/>
              <a:t>public health </a:t>
            </a:r>
            <a:r>
              <a:rPr lang="en-US" dirty="0"/>
              <a:t>emergency or its negative </a:t>
            </a:r>
            <a:r>
              <a:rPr lang="en-US" b="1" dirty="0"/>
              <a:t>economic impacts</a:t>
            </a:r>
            <a:r>
              <a:rPr lang="en-US" dirty="0"/>
              <a:t>, including assistance to households, small businesses, and nonprofits, or aid to impacted industries such as tourism, travel, and hospitality;</a:t>
            </a:r>
          </a:p>
          <a:p>
            <a:r>
              <a:rPr lang="en-US" dirty="0"/>
              <a:t>To respond to workers performing essential work during the COVID-19 public health emergency by providing </a:t>
            </a:r>
            <a:r>
              <a:rPr lang="en-US" b="1" dirty="0"/>
              <a:t>premium pay</a:t>
            </a:r>
            <a:r>
              <a:rPr lang="en-US" dirty="0"/>
              <a:t> to eligible workers;</a:t>
            </a:r>
          </a:p>
          <a:p>
            <a:r>
              <a:rPr lang="en-US" dirty="0"/>
              <a:t>For the provision of </a:t>
            </a:r>
            <a:r>
              <a:rPr lang="en-US" b="1" dirty="0"/>
              <a:t>government services to the extent of the reduction in revenue due</a:t>
            </a:r>
            <a:r>
              <a:rPr lang="en-US" dirty="0"/>
              <a:t> to the COVID–19 public health emergency relative to revenues collected in the most recent full fiscal year prior to the emergency; and</a:t>
            </a:r>
          </a:p>
          <a:p>
            <a:r>
              <a:rPr lang="en-US" dirty="0"/>
              <a:t>To make necessary investments in </a:t>
            </a:r>
            <a:r>
              <a:rPr lang="en-US" b="1" dirty="0"/>
              <a:t>water, sewer, or broadband infrastructure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D2A38-520E-46D9-A45D-DD984820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8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BD4CF-476F-48F0-B680-779878D2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Allowed Public Health Uses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5EEE5-78C0-46AA-BD13-ABBAC068D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486"/>
            <a:ext cx="10515600" cy="4667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Rule provides a non-exclusive list, other uses would need to address a health need related to COVID.</a:t>
            </a:r>
          </a:p>
          <a:p>
            <a:pPr marL="0" indent="0">
              <a:buNone/>
            </a:pPr>
            <a:r>
              <a:rPr lang="en-US" dirty="0"/>
              <a:t>Some of the identified uses most applicable to cities  </a:t>
            </a:r>
          </a:p>
          <a:p>
            <a:pPr lvl="1"/>
            <a:r>
              <a:rPr lang="en-US" sz="2800" dirty="0"/>
              <a:t>Support for quarantine or health access</a:t>
            </a:r>
          </a:p>
          <a:p>
            <a:pPr lvl="1"/>
            <a:r>
              <a:rPr lang="en-US" sz="2800" dirty="0"/>
              <a:t>Enforcement or communication of health orders</a:t>
            </a:r>
          </a:p>
          <a:p>
            <a:pPr lvl="1"/>
            <a:r>
              <a:rPr lang="en-US" sz="2800" dirty="0"/>
              <a:t>Capital investments like ventilation, glass, and spacing</a:t>
            </a:r>
          </a:p>
          <a:p>
            <a:pPr lvl="1"/>
            <a:r>
              <a:rPr lang="en-US" sz="2800" dirty="0"/>
              <a:t>Behavioral health, including addiction treatment</a:t>
            </a:r>
          </a:p>
          <a:p>
            <a:pPr marL="0" indent="0">
              <a:buNone/>
            </a:pPr>
            <a:r>
              <a:rPr lang="en-US" b="1" dirty="0"/>
              <a:t>Payroll for public health and public safety is more limited than CRF</a:t>
            </a:r>
          </a:p>
          <a:p>
            <a:pPr lvl="1"/>
            <a:r>
              <a:rPr lang="en-US" dirty="0"/>
              <a:t>Only portion of time spent on COVID is eligible unless employee/unit is primarily dedicated to responding to health emergency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EE150-78C5-442E-9EF0-14F1ADE9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1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FFB2-B81D-4169-A575-C786DD939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/>
          <a:lstStyle/>
          <a:p>
            <a:r>
              <a:rPr lang="en-US" b="1" dirty="0"/>
              <a:t>Public Health Uses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2C9E3-B6FB-4CE3-92B3-03B01F327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2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Additional presumed uses inside a Qualified Census Tract (QCT), or for QCT residents</a:t>
            </a:r>
          </a:p>
          <a:p>
            <a:pPr lvl="1"/>
            <a:r>
              <a:rPr lang="en-US" sz="3200" dirty="0"/>
              <a:t>Community health workers and benefit navigators</a:t>
            </a:r>
          </a:p>
          <a:p>
            <a:pPr lvl="1"/>
            <a:r>
              <a:rPr lang="en-US" sz="3200" dirty="0"/>
              <a:t>Housing services</a:t>
            </a:r>
          </a:p>
          <a:p>
            <a:pPr lvl="1"/>
            <a:r>
              <a:rPr lang="en-US" sz="3200" dirty="0"/>
              <a:t>Lead paint remediation</a:t>
            </a:r>
          </a:p>
          <a:p>
            <a:pPr lvl="1"/>
            <a:r>
              <a:rPr lang="en-US" sz="3200" dirty="0"/>
              <a:t>Violence intervention programs</a:t>
            </a:r>
          </a:p>
          <a:p>
            <a:pPr marL="0" indent="0">
              <a:buNone/>
            </a:pPr>
            <a:r>
              <a:rPr lang="en-US" sz="3200" dirty="0"/>
              <a:t>These uses are eligible outside a QCT but require justification that recipients are disproportionately affected by COVID.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990D5-F01A-4ADE-A037-F24A4461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7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0BC8-225D-49B8-B1DE-2E4C1174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Economic Support for Individuals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BDD5D-2B58-4E24-B32D-1995576E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057"/>
            <a:ext cx="10515600" cy="45949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Only eligible if addresses economic harm “resulting from or exacerbated by” COVID, and be proportional to harm experienced</a:t>
            </a:r>
          </a:p>
          <a:p>
            <a:pPr marL="0" indent="0">
              <a:buNone/>
            </a:pPr>
            <a:r>
              <a:rPr lang="en-US" dirty="0"/>
              <a:t>Presumption COVID affected unemployed, food/housing insecure, or low- or moderate-income</a:t>
            </a:r>
          </a:p>
          <a:p>
            <a:pPr marL="0" indent="0">
              <a:buNone/>
            </a:pPr>
            <a:r>
              <a:rPr lang="en-US" dirty="0"/>
              <a:t>Some of the identified uses most applicable to cities </a:t>
            </a:r>
          </a:p>
          <a:p>
            <a:pPr lvl="1"/>
            <a:r>
              <a:rPr lang="en-US" sz="2800" dirty="0"/>
              <a:t>Assistance to unemployed (even pre-COVID)</a:t>
            </a:r>
          </a:p>
          <a:p>
            <a:pPr lvl="1"/>
            <a:r>
              <a:rPr lang="en-US" sz="2800" dirty="0"/>
              <a:t>Food, rent, mortgage, or utility assistance</a:t>
            </a:r>
          </a:p>
          <a:p>
            <a:pPr lvl="1"/>
            <a:r>
              <a:rPr lang="en-US" sz="2800" dirty="0"/>
              <a:t>Counseling or legal aid to keep folks housed </a:t>
            </a:r>
          </a:p>
          <a:p>
            <a:pPr lvl="1"/>
            <a:r>
              <a:rPr lang="en-US" sz="2800" dirty="0"/>
              <a:t>Cash assistance (with restrictions)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C4785-CC41-40D6-97D5-499868A2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22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FFB2-B81D-4169-A575-C786DD939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/>
          <a:lstStyle/>
          <a:p>
            <a:r>
              <a:rPr lang="en-US" b="1" dirty="0"/>
              <a:t>Economic Support for Individuals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2C9E3-B6FB-4CE3-92B3-03B01F327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28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Additional presumed uses inside a Qualified Census Tract (QCT), or for QCT residents</a:t>
            </a:r>
          </a:p>
          <a:p>
            <a:pPr lvl="1"/>
            <a:r>
              <a:rPr lang="en-US" sz="2800" dirty="0"/>
              <a:t>Services for homeless</a:t>
            </a:r>
          </a:p>
          <a:p>
            <a:pPr lvl="1"/>
            <a:r>
              <a:rPr lang="en-US" sz="2800" dirty="0"/>
              <a:t>Affordable housing development</a:t>
            </a:r>
          </a:p>
          <a:p>
            <a:pPr lvl="1"/>
            <a:r>
              <a:rPr lang="en-US" sz="2800" dirty="0"/>
              <a:t>Housing vouchers, counseling or navigation</a:t>
            </a:r>
          </a:p>
          <a:p>
            <a:pPr lvl="1"/>
            <a:r>
              <a:rPr lang="en-US" sz="2800" dirty="0"/>
              <a:t>Services to address educational disparities like early learning</a:t>
            </a:r>
          </a:p>
          <a:p>
            <a:pPr lvl="1"/>
            <a:r>
              <a:rPr lang="en-US" sz="2800" dirty="0"/>
              <a:t>Children’s services like childcare, home visits, foster kid support, and parenting training</a:t>
            </a:r>
          </a:p>
          <a:p>
            <a:pPr marL="0" indent="0">
              <a:buNone/>
            </a:pPr>
            <a:r>
              <a:rPr lang="en-US" dirty="0"/>
              <a:t>These uses are eligible outside a QCT but require justification that recipients are disproportionately affected by COVID.  Guidance strongly emphasizes low-income and BIPOC residents.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BDDB8-807D-461E-A74B-9C20AE79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177A-FFC5-46ED-BDDA-65BA51ED8E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55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5053</TotalTime>
  <Words>1650</Words>
  <Application>Microsoft Office PowerPoint</Application>
  <PresentationFormat>Widescreen</PresentationFormat>
  <Paragraphs>182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American Rescue Plan Fiscal Recovery Funds for Cities   May 20, 2021 - Informational Call</vt:lpstr>
      <vt:lpstr>State and Local Fiscal Recovery Funds</vt:lpstr>
      <vt:lpstr>How Do Cities Receive Funding?</vt:lpstr>
      <vt:lpstr>What are requirements for spending funds? </vt:lpstr>
      <vt:lpstr>ARP Act Gives Allowed Uses, Rule Interprets</vt:lpstr>
      <vt:lpstr>Allowed Public Health Uses </vt:lpstr>
      <vt:lpstr>Public Health Uses Continued</vt:lpstr>
      <vt:lpstr>Economic Support for Individuals</vt:lpstr>
      <vt:lpstr>Economic Support for Individuals Continued</vt:lpstr>
      <vt:lpstr>Economic Support – Small Business/Nonprofits</vt:lpstr>
      <vt:lpstr>Economic Support for Industries</vt:lpstr>
      <vt:lpstr>Additional Guidance on Economic Support</vt:lpstr>
      <vt:lpstr>Premium Pay for Essential Workers</vt:lpstr>
      <vt:lpstr>Revenue Replacement</vt:lpstr>
      <vt:lpstr>Revenue Loss Calculation</vt:lpstr>
      <vt:lpstr>PowerPoint Presentation</vt:lpstr>
      <vt:lpstr>Revenue Replacement Uses</vt:lpstr>
      <vt:lpstr>Water and Sewer Infrastructure Investments </vt:lpstr>
      <vt:lpstr>Broadband Infrastructure Investments </vt:lpstr>
      <vt:lpstr>Restrictions on Use</vt:lpstr>
      <vt:lpstr>Some Outstanding Issues</vt:lpstr>
      <vt:lpstr>Key Resources</vt:lpstr>
      <vt:lpstr>Question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Gharst</dc:creator>
  <cp:lastModifiedBy>Mark Gharst</cp:lastModifiedBy>
  <cp:revision>45</cp:revision>
  <cp:lastPrinted>2021-05-20T17:55:03Z</cp:lastPrinted>
  <dcterms:created xsi:type="dcterms:W3CDTF">2020-10-01T16:14:12Z</dcterms:created>
  <dcterms:modified xsi:type="dcterms:W3CDTF">2021-05-20T18:13:57Z</dcterms:modified>
</cp:coreProperties>
</file>